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7"/>
  </p:notesMasterIdLst>
  <p:sldIdLst>
    <p:sldId id="256" r:id="rId2"/>
    <p:sldId id="282" r:id="rId3"/>
    <p:sldId id="324" r:id="rId4"/>
    <p:sldId id="325" r:id="rId5"/>
    <p:sldId id="355" r:id="rId6"/>
    <p:sldId id="364" r:id="rId7"/>
    <p:sldId id="356" r:id="rId8"/>
    <p:sldId id="357" r:id="rId9"/>
    <p:sldId id="358" r:id="rId10"/>
    <p:sldId id="359" r:id="rId11"/>
    <p:sldId id="326" r:id="rId12"/>
    <p:sldId id="360" r:id="rId13"/>
    <p:sldId id="361" r:id="rId14"/>
    <p:sldId id="365" r:id="rId15"/>
    <p:sldId id="327" r:id="rId16"/>
    <p:sldId id="366" r:id="rId17"/>
    <p:sldId id="367" r:id="rId18"/>
    <p:sldId id="345" r:id="rId19"/>
    <p:sldId id="362" r:id="rId20"/>
    <p:sldId id="363" r:id="rId21"/>
    <p:sldId id="278" r:id="rId22"/>
    <p:sldId id="273" r:id="rId23"/>
    <p:sldId id="274" r:id="rId24"/>
    <p:sldId id="275" r:id="rId25"/>
    <p:sldId id="276"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2" d="100"/>
          <a:sy n="92" d="100"/>
        </p:scale>
        <p:origin x="-612" y="-90"/>
      </p:cViewPr>
      <p:guideLst>
        <p:guide orient="horz" pos="2160"/>
        <p:guide pos="2880"/>
      </p:guideLst>
    </p:cSldViewPr>
  </p:slideViewPr>
  <p:notesTextViewPr>
    <p:cViewPr>
      <p:scale>
        <a:sx n="1" d="1"/>
        <a:sy n="1" d="1"/>
      </p:scale>
      <p:origin x="0" y="0"/>
    </p:cViewPr>
  </p:notesTextViewPr>
  <p:sorterViewPr>
    <p:cViewPr>
      <p:scale>
        <a:sx n="100" d="100"/>
        <a:sy n="100" d="100"/>
      </p:scale>
      <p:origin x="0" y="195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image" Target="../media/image11.wmf"/><Relationship Id="rId7" Type="http://schemas.openxmlformats.org/officeDocument/2006/relationships/image" Target="../media/image15.wmf"/><Relationship Id="rId2" Type="http://schemas.openxmlformats.org/officeDocument/2006/relationships/image" Target="../media/image10.wmf"/><Relationship Id="rId1" Type="http://schemas.openxmlformats.org/officeDocument/2006/relationships/image" Target="../media/image9.wmf"/><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image" Target="../media/image12.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4.wmf"/><Relationship Id="rId7" Type="http://schemas.openxmlformats.org/officeDocument/2006/relationships/image" Target="../media/image68.wmf"/><Relationship Id="rId2" Type="http://schemas.openxmlformats.org/officeDocument/2006/relationships/image" Target="../media/image63.wmf"/><Relationship Id="rId1" Type="http://schemas.openxmlformats.org/officeDocument/2006/relationships/image" Target="../media/image62.wmf"/><Relationship Id="rId6" Type="http://schemas.openxmlformats.org/officeDocument/2006/relationships/image" Target="../media/image67.wmf"/><Relationship Id="rId5" Type="http://schemas.openxmlformats.org/officeDocument/2006/relationships/image" Target="../media/image66.wmf"/><Relationship Id="rId4" Type="http://schemas.openxmlformats.org/officeDocument/2006/relationships/image" Target="../media/image65.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 Id="rId4" Type="http://schemas.openxmlformats.org/officeDocument/2006/relationships/image" Target="../media/image72.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image" Target="../media/image77.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wmf"/><Relationship Id="rId1" Type="http://schemas.openxmlformats.org/officeDocument/2006/relationships/image" Target="../media/image79.wmf"/><Relationship Id="rId4" Type="http://schemas.openxmlformats.org/officeDocument/2006/relationships/image" Target="../media/image82.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image" Target="../media/image83.wmf"/><Relationship Id="rId5" Type="http://schemas.openxmlformats.org/officeDocument/2006/relationships/image" Target="../media/image87.wmf"/><Relationship Id="rId4" Type="http://schemas.openxmlformats.org/officeDocument/2006/relationships/image" Target="../media/image86.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90.wmf"/><Relationship Id="rId7" Type="http://schemas.openxmlformats.org/officeDocument/2006/relationships/image" Target="../media/image94.wmf"/><Relationship Id="rId2" Type="http://schemas.openxmlformats.org/officeDocument/2006/relationships/image" Target="../media/image89.wmf"/><Relationship Id="rId1" Type="http://schemas.openxmlformats.org/officeDocument/2006/relationships/image" Target="../media/image88.wmf"/><Relationship Id="rId6" Type="http://schemas.openxmlformats.org/officeDocument/2006/relationships/image" Target="../media/image93.wmf"/><Relationship Id="rId5" Type="http://schemas.openxmlformats.org/officeDocument/2006/relationships/image" Target="../media/image92.wmf"/><Relationship Id="rId4" Type="http://schemas.openxmlformats.org/officeDocument/2006/relationships/image" Target="../media/image9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5" Type="http://schemas.openxmlformats.org/officeDocument/2006/relationships/image" Target="../media/image26.wmf"/><Relationship Id="rId4"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4" Type="http://schemas.openxmlformats.org/officeDocument/2006/relationships/image" Target="../media/image3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 Id="rId4" Type="http://schemas.openxmlformats.org/officeDocument/2006/relationships/image" Target="../media/image38.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7.wmf"/><Relationship Id="rId4" Type="http://schemas.openxmlformats.org/officeDocument/2006/relationships/image" Target="../media/image41.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image" Target="../media/image44.wmf"/><Relationship Id="rId7" Type="http://schemas.openxmlformats.org/officeDocument/2006/relationships/image" Target="../media/image48.wmf"/><Relationship Id="rId2" Type="http://schemas.openxmlformats.org/officeDocument/2006/relationships/image" Target="../media/image43.wmf"/><Relationship Id="rId1" Type="http://schemas.openxmlformats.org/officeDocument/2006/relationships/image" Target="../media/image42.wmf"/><Relationship Id="rId6" Type="http://schemas.openxmlformats.org/officeDocument/2006/relationships/image" Target="../media/image47.wmf"/><Relationship Id="rId5" Type="http://schemas.openxmlformats.org/officeDocument/2006/relationships/image" Target="../media/image46.wmf"/><Relationship Id="rId4" Type="http://schemas.openxmlformats.org/officeDocument/2006/relationships/image" Target="../media/image45.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image" Target="../media/image53.wmf"/><Relationship Id="rId7" Type="http://schemas.openxmlformats.org/officeDocument/2006/relationships/image" Target="../media/image57.wmf"/><Relationship Id="rId2" Type="http://schemas.openxmlformats.org/officeDocument/2006/relationships/image" Target="../media/image52.wmf"/><Relationship Id="rId1" Type="http://schemas.openxmlformats.org/officeDocument/2006/relationships/image" Target="../media/image51.wmf"/><Relationship Id="rId6" Type="http://schemas.openxmlformats.org/officeDocument/2006/relationships/image" Target="../media/image56.wmf"/><Relationship Id="rId11" Type="http://schemas.openxmlformats.org/officeDocument/2006/relationships/image" Target="../media/image61.wmf"/><Relationship Id="rId5" Type="http://schemas.openxmlformats.org/officeDocument/2006/relationships/image" Target="../media/image55.wmf"/><Relationship Id="rId10" Type="http://schemas.openxmlformats.org/officeDocument/2006/relationships/image" Target="../media/image60.wmf"/><Relationship Id="rId4" Type="http://schemas.openxmlformats.org/officeDocument/2006/relationships/image" Target="../media/image54.wmf"/><Relationship Id="rId9"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2020-05-12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The multiplicative inverse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The multiplicative inverse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The multiplicative inverse</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The multiplicative inverse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The multiplicative inverse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The multiplicative inverse</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The multiplicative inverse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The multiplicative inverse</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The multiplicative inverse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The multiplicative inverse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The multiplicative inverse</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8.bin"/><Relationship Id="rId13" Type="http://schemas.openxmlformats.org/officeDocument/2006/relationships/image" Target="../media/image41.wmf"/><Relationship Id="rId3" Type="http://schemas.microsoft.com/office/2007/relationships/media" Target="../media/media10.wav"/><Relationship Id="rId7" Type="http://schemas.openxmlformats.org/officeDocument/2006/relationships/image" Target="../media/image37.wmf"/><Relationship Id="rId12" Type="http://schemas.openxmlformats.org/officeDocument/2006/relationships/oleObject" Target="../embeddings/oleObject30.bin"/><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oleObject" Target="../embeddings/oleObject27.bin"/><Relationship Id="rId11" Type="http://schemas.openxmlformats.org/officeDocument/2006/relationships/image" Target="../media/image40.wmf"/><Relationship Id="rId5" Type="http://schemas.openxmlformats.org/officeDocument/2006/relationships/slideLayout" Target="../slideLayouts/slideLayout2.xml"/><Relationship Id="rId10" Type="http://schemas.openxmlformats.org/officeDocument/2006/relationships/oleObject" Target="../embeddings/oleObject29.bin"/><Relationship Id="rId4" Type="http://schemas.openxmlformats.org/officeDocument/2006/relationships/audio" Target="../media/media10.wav"/><Relationship Id="rId9" Type="http://schemas.openxmlformats.org/officeDocument/2006/relationships/image" Target="../media/image39.wmf"/><Relationship Id="rId1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2.bin"/><Relationship Id="rId13" Type="http://schemas.openxmlformats.org/officeDocument/2006/relationships/image" Target="../media/image45.wmf"/><Relationship Id="rId18" Type="http://schemas.openxmlformats.org/officeDocument/2006/relationships/oleObject" Target="../embeddings/oleObject37.bin"/><Relationship Id="rId3" Type="http://schemas.microsoft.com/office/2007/relationships/media" Target="../media/media11.wav"/><Relationship Id="rId21" Type="http://schemas.openxmlformats.org/officeDocument/2006/relationships/image" Target="../media/image49.wmf"/><Relationship Id="rId7" Type="http://schemas.openxmlformats.org/officeDocument/2006/relationships/image" Target="../media/image42.wmf"/><Relationship Id="rId12" Type="http://schemas.openxmlformats.org/officeDocument/2006/relationships/oleObject" Target="../embeddings/oleObject34.bin"/><Relationship Id="rId17" Type="http://schemas.openxmlformats.org/officeDocument/2006/relationships/image" Target="../media/image47.wmf"/><Relationship Id="rId2" Type="http://schemas.openxmlformats.org/officeDocument/2006/relationships/tags" Target="../tags/tag9.xml"/><Relationship Id="rId16" Type="http://schemas.openxmlformats.org/officeDocument/2006/relationships/oleObject" Target="../embeddings/oleObject36.bin"/><Relationship Id="rId20" Type="http://schemas.openxmlformats.org/officeDocument/2006/relationships/oleObject" Target="../embeddings/oleObject38.bin"/><Relationship Id="rId1" Type="http://schemas.openxmlformats.org/officeDocument/2006/relationships/vmlDrawing" Target="../drawings/vmlDrawing8.vml"/><Relationship Id="rId6" Type="http://schemas.openxmlformats.org/officeDocument/2006/relationships/oleObject" Target="../embeddings/oleObject31.bin"/><Relationship Id="rId11" Type="http://schemas.openxmlformats.org/officeDocument/2006/relationships/image" Target="../media/image44.wmf"/><Relationship Id="rId5" Type="http://schemas.openxmlformats.org/officeDocument/2006/relationships/slideLayout" Target="../slideLayouts/slideLayout2.xml"/><Relationship Id="rId15" Type="http://schemas.openxmlformats.org/officeDocument/2006/relationships/image" Target="../media/image46.wmf"/><Relationship Id="rId10" Type="http://schemas.openxmlformats.org/officeDocument/2006/relationships/oleObject" Target="../embeddings/oleObject33.bin"/><Relationship Id="rId19" Type="http://schemas.openxmlformats.org/officeDocument/2006/relationships/image" Target="../media/image48.wmf"/><Relationship Id="rId4" Type="http://schemas.openxmlformats.org/officeDocument/2006/relationships/audio" Target="../media/media11.wav"/><Relationship Id="rId9" Type="http://schemas.openxmlformats.org/officeDocument/2006/relationships/image" Target="../media/image43.wmf"/><Relationship Id="rId14" Type="http://schemas.openxmlformats.org/officeDocument/2006/relationships/oleObject" Target="../embeddings/oleObject35.bin"/><Relationship Id="rId22"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40.bin"/><Relationship Id="rId13" Type="http://schemas.openxmlformats.org/officeDocument/2006/relationships/image" Target="../media/image54.wmf"/><Relationship Id="rId18" Type="http://schemas.openxmlformats.org/officeDocument/2006/relationships/oleObject" Target="../embeddings/oleObject45.bin"/><Relationship Id="rId26" Type="http://schemas.openxmlformats.org/officeDocument/2006/relationships/oleObject" Target="../embeddings/oleObject49.bin"/><Relationship Id="rId3" Type="http://schemas.microsoft.com/office/2007/relationships/media" Target="../media/media12.wav"/><Relationship Id="rId21" Type="http://schemas.openxmlformats.org/officeDocument/2006/relationships/image" Target="../media/image58.wmf"/><Relationship Id="rId7" Type="http://schemas.openxmlformats.org/officeDocument/2006/relationships/image" Target="../media/image51.wmf"/><Relationship Id="rId12" Type="http://schemas.openxmlformats.org/officeDocument/2006/relationships/oleObject" Target="../embeddings/oleObject42.bin"/><Relationship Id="rId17" Type="http://schemas.openxmlformats.org/officeDocument/2006/relationships/image" Target="../media/image56.wmf"/><Relationship Id="rId25" Type="http://schemas.openxmlformats.org/officeDocument/2006/relationships/image" Target="../media/image60.wmf"/><Relationship Id="rId2" Type="http://schemas.openxmlformats.org/officeDocument/2006/relationships/tags" Target="../tags/tag10.xml"/><Relationship Id="rId16" Type="http://schemas.openxmlformats.org/officeDocument/2006/relationships/oleObject" Target="../embeddings/oleObject44.bin"/><Relationship Id="rId20" Type="http://schemas.openxmlformats.org/officeDocument/2006/relationships/oleObject" Target="../embeddings/oleObject46.bin"/><Relationship Id="rId1" Type="http://schemas.openxmlformats.org/officeDocument/2006/relationships/vmlDrawing" Target="../drawings/vmlDrawing9.vml"/><Relationship Id="rId6" Type="http://schemas.openxmlformats.org/officeDocument/2006/relationships/oleObject" Target="../embeddings/oleObject39.bin"/><Relationship Id="rId11" Type="http://schemas.openxmlformats.org/officeDocument/2006/relationships/image" Target="../media/image53.wmf"/><Relationship Id="rId24" Type="http://schemas.openxmlformats.org/officeDocument/2006/relationships/oleObject" Target="../embeddings/oleObject48.bin"/><Relationship Id="rId5" Type="http://schemas.openxmlformats.org/officeDocument/2006/relationships/slideLayout" Target="../slideLayouts/slideLayout2.xml"/><Relationship Id="rId15" Type="http://schemas.openxmlformats.org/officeDocument/2006/relationships/image" Target="../media/image55.wmf"/><Relationship Id="rId23" Type="http://schemas.openxmlformats.org/officeDocument/2006/relationships/image" Target="../media/image59.wmf"/><Relationship Id="rId28" Type="http://schemas.openxmlformats.org/officeDocument/2006/relationships/image" Target="../media/image8.png"/><Relationship Id="rId10" Type="http://schemas.openxmlformats.org/officeDocument/2006/relationships/oleObject" Target="../embeddings/oleObject41.bin"/><Relationship Id="rId19" Type="http://schemas.openxmlformats.org/officeDocument/2006/relationships/image" Target="../media/image57.wmf"/><Relationship Id="rId4" Type="http://schemas.openxmlformats.org/officeDocument/2006/relationships/audio" Target="../media/media12.wav"/><Relationship Id="rId9" Type="http://schemas.openxmlformats.org/officeDocument/2006/relationships/image" Target="../media/image52.wmf"/><Relationship Id="rId14" Type="http://schemas.openxmlformats.org/officeDocument/2006/relationships/oleObject" Target="../embeddings/oleObject43.bin"/><Relationship Id="rId22" Type="http://schemas.openxmlformats.org/officeDocument/2006/relationships/oleObject" Target="../embeddings/oleObject47.bin"/><Relationship Id="rId27" Type="http://schemas.openxmlformats.org/officeDocument/2006/relationships/image" Target="../media/image61.wmf"/></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51.bin"/><Relationship Id="rId13" Type="http://schemas.openxmlformats.org/officeDocument/2006/relationships/image" Target="../media/image65.wmf"/><Relationship Id="rId18" Type="http://schemas.openxmlformats.org/officeDocument/2006/relationships/oleObject" Target="../embeddings/oleObject56.bin"/><Relationship Id="rId3" Type="http://schemas.microsoft.com/office/2007/relationships/media" Target="../media/media13.wav"/><Relationship Id="rId7" Type="http://schemas.openxmlformats.org/officeDocument/2006/relationships/image" Target="../media/image62.wmf"/><Relationship Id="rId12" Type="http://schemas.openxmlformats.org/officeDocument/2006/relationships/oleObject" Target="../embeddings/oleObject53.bin"/><Relationship Id="rId17" Type="http://schemas.openxmlformats.org/officeDocument/2006/relationships/image" Target="../media/image67.wmf"/><Relationship Id="rId2" Type="http://schemas.openxmlformats.org/officeDocument/2006/relationships/tags" Target="../tags/tag11.xml"/><Relationship Id="rId16" Type="http://schemas.openxmlformats.org/officeDocument/2006/relationships/oleObject" Target="../embeddings/oleObject55.bin"/><Relationship Id="rId20" Type="http://schemas.openxmlformats.org/officeDocument/2006/relationships/image" Target="../media/image8.png"/><Relationship Id="rId1" Type="http://schemas.openxmlformats.org/officeDocument/2006/relationships/vmlDrawing" Target="../drawings/vmlDrawing10.vml"/><Relationship Id="rId6" Type="http://schemas.openxmlformats.org/officeDocument/2006/relationships/oleObject" Target="../embeddings/oleObject50.bin"/><Relationship Id="rId11" Type="http://schemas.openxmlformats.org/officeDocument/2006/relationships/image" Target="../media/image64.wmf"/><Relationship Id="rId5" Type="http://schemas.openxmlformats.org/officeDocument/2006/relationships/slideLayout" Target="../slideLayouts/slideLayout2.xml"/><Relationship Id="rId15" Type="http://schemas.openxmlformats.org/officeDocument/2006/relationships/image" Target="../media/image66.wmf"/><Relationship Id="rId10" Type="http://schemas.openxmlformats.org/officeDocument/2006/relationships/oleObject" Target="../embeddings/oleObject52.bin"/><Relationship Id="rId19" Type="http://schemas.openxmlformats.org/officeDocument/2006/relationships/image" Target="../media/image68.wmf"/><Relationship Id="rId4" Type="http://schemas.openxmlformats.org/officeDocument/2006/relationships/audio" Target="../media/media13.wav"/><Relationship Id="rId9" Type="http://schemas.openxmlformats.org/officeDocument/2006/relationships/image" Target="../media/image63.wmf"/><Relationship Id="rId14" Type="http://schemas.openxmlformats.org/officeDocument/2006/relationships/oleObject" Target="../embeddings/oleObject54.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58.bin"/><Relationship Id="rId13" Type="http://schemas.openxmlformats.org/officeDocument/2006/relationships/image" Target="../media/image72.wmf"/><Relationship Id="rId3" Type="http://schemas.microsoft.com/office/2007/relationships/media" Target="../media/media14.wav"/><Relationship Id="rId7" Type="http://schemas.openxmlformats.org/officeDocument/2006/relationships/image" Target="../media/image69.wmf"/><Relationship Id="rId12" Type="http://schemas.openxmlformats.org/officeDocument/2006/relationships/oleObject" Target="../embeddings/oleObject60.bin"/><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oleObject" Target="../embeddings/oleObject57.bin"/><Relationship Id="rId11" Type="http://schemas.openxmlformats.org/officeDocument/2006/relationships/image" Target="../media/image71.wmf"/><Relationship Id="rId5" Type="http://schemas.openxmlformats.org/officeDocument/2006/relationships/slideLayout" Target="../slideLayouts/slideLayout2.xml"/><Relationship Id="rId10" Type="http://schemas.openxmlformats.org/officeDocument/2006/relationships/oleObject" Target="../embeddings/oleObject59.bin"/><Relationship Id="rId4" Type="http://schemas.openxmlformats.org/officeDocument/2006/relationships/audio" Target="../media/media14.wav"/><Relationship Id="rId9" Type="http://schemas.openxmlformats.org/officeDocument/2006/relationships/image" Target="../media/image70.wmf"/><Relationship Id="rId1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7" Type="http://schemas.openxmlformats.org/officeDocument/2006/relationships/image" Target="../media/image8.png"/><Relationship Id="rId2" Type="http://schemas.microsoft.com/office/2007/relationships/media" Target="../media/media15.wav"/><Relationship Id="rId1" Type="http://schemas.openxmlformats.org/officeDocument/2006/relationships/tags" Target="../tags/tag1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7" Type="http://schemas.openxmlformats.org/officeDocument/2006/relationships/image" Target="../media/image8.png"/><Relationship Id="rId2" Type="http://schemas.microsoft.com/office/2007/relationships/media" Target="../media/media16.wav"/><Relationship Id="rId1" Type="http://schemas.openxmlformats.org/officeDocument/2006/relationships/tags" Target="../tags/tag1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62.bin"/><Relationship Id="rId3" Type="http://schemas.microsoft.com/office/2007/relationships/media" Target="../media/media17.wav"/><Relationship Id="rId7" Type="http://schemas.openxmlformats.org/officeDocument/2006/relationships/image" Target="../media/image77.wmf"/><Relationship Id="rId2" Type="http://schemas.openxmlformats.org/officeDocument/2006/relationships/tags" Target="../tags/tag15.xml"/><Relationship Id="rId1" Type="http://schemas.openxmlformats.org/officeDocument/2006/relationships/vmlDrawing" Target="../drawings/vmlDrawing12.vml"/><Relationship Id="rId6" Type="http://schemas.openxmlformats.org/officeDocument/2006/relationships/oleObject" Target="../embeddings/oleObject6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7.wav"/><Relationship Id="rId9" Type="http://schemas.openxmlformats.org/officeDocument/2006/relationships/image" Target="../media/image78.w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64.bin"/><Relationship Id="rId13" Type="http://schemas.openxmlformats.org/officeDocument/2006/relationships/image" Target="../media/image82.wmf"/><Relationship Id="rId3" Type="http://schemas.microsoft.com/office/2007/relationships/media" Target="../media/media18.wav"/><Relationship Id="rId7" Type="http://schemas.openxmlformats.org/officeDocument/2006/relationships/image" Target="../media/image79.wmf"/><Relationship Id="rId12" Type="http://schemas.openxmlformats.org/officeDocument/2006/relationships/oleObject" Target="../embeddings/oleObject66.bin"/><Relationship Id="rId2" Type="http://schemas.openxmlformats.org/officeDocument/2006/relationships/tags" Target="../tags/tag16.xml"/><Relationship Id="rId1" Type="http://schemas.openxmlformats.org/officeDocument/2006/relationships/vmlDrawing" Target="../drawings/vmlDrawing13.vml"/><Relationship Id="rId6" Type="http://schemas.openxmlformats.org/officeDocument/2006/relationships/oleObject" Target="../embeddings/oleObject63.bin"/><Relationship Id="rId11" Type="http://schemas.openxmlformats.org/officeDocument/2006/relationships/image" Target="../media/image81.wmf"/><Relationship Id="rId5" Type="http://schemas.openxmlformats.org/officeDocument/2006/relationships/slideLayout" Target="../slideLayouts/slideLayout2.xml"/><Relationship Id="rId10" Type="http://schemas.openxmlformats.org/officeDocument/2006/relationships/oleObject" Target="../embeddings/oleObject65.bin"/><Relationship Id="rId4" Type="http://schemas.openxmlformats.org/officeDocument/2006/relationships/audio" Target="../media/media18.wav"/><Relationship Id="rId9" Type="http://schemas.openxmlformats.org/officeDocument/2006/relationships/image" Target="../media/image80.wmf"/><Relationship Id="rId1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68.bin"/><Relationship Id="rId13" Type="http://schemas.openxmlformats.org/officeDocument/2006/relationships/image" Target="../media/image86.wmf"/><Relationship Id="rId3" Type="http://schemas.microsoft.com/office/2007/relationships/media" Target="../media/media19.wav"/><Relationship Id="rId7" Type="http://schemas.openxmlformats.org/officeDocument/2006/relationships/image" Target="../media/image83.wmf"/><Relationship Id="rId12" Type="http://schemas.openxmlformats.org/officeDocument/2006/relationships/oleObject" Target="../embeddings/oleObject70.bin"/><Relationship Id="rId2" Type="http://schemas.openxmlformats.org/officeDocument/2006/relationships/tags" Target="../tags/tag17.xml"/><Relationship Id="rId16" Type="http://schemas.openxmlformats.org/officeDocument/2006/relationships/image" Target="../media/image8.png"/><Relationship Id="rId1" Type="http://schemas.openxmlformats.org/officeDocument/2006/relationships/vmlDrawing" Target="../drawings/vmlDrawing14.vml"/><Relationship Id="rId6" Type="http://schemas.openxmlformats.org/officeDocument/2006/relationships/oleObject" Target="../embeddings/oleObject67.bin"/><Relationship Id="rId11" Type="http://schemas.openxmlformats.org/officeDocument/2006/relationships/image" Target="../media/image85.wmf"/><Relationship Id="rId5" Type="http://schemas.openxmlformats.org/officeDocument/2006/relationships/slideLayout" Target="../slideLayouts/slideLayout2.xml"/><Relationship Id="rId15" Type="http://schemas.openxmlformats.org/officeDocument/2006/relationships/image" Target="../media/image87.wmf"/><Relationship Id="rId10" Type="http://schemas.openxmlformats.org/officeDocument/2006/relationships/oleObject" Target="../embeddings/oleObject69.bin"/><Relationship Id="rId4" Type="http://schemas.openxmlformats.org/officeDocument/2006/relationships/audio" Target="../media/media19.wav"/><Relationship Id="rId9" Type="http://schemas.openxmlformats.org/officeDocument/2006/relationships/image" Target="../media/image84.wmf"/><Relationship Id="rId14" Type="http://schemas.openxmlformats.org/officeDocument/2006/relationships/oleObject" Target="../embeddings/oleObject71.bin"/></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73.bin"/><Relationship Id="rId13" Type="http://schemas.openxmlformats.org/officeDocument/2006/relationships/image" Target="../media/image91.wmf"/><Relationship Id="rId18" Type="http://schemas.openxmlformats.org/officeDocument/2006/relationships/oleObject" Target="../embeddings/oleObject78.bin"/><Relationship Id="rId3" Type="http://schemas.microsoft.com/office/2007/relationships/media" Target="../media/media20.wav"/><Relationship Id="rId7" Type="http://schemas.openxmlformats.org/officeDocument/2006/relationships/image" Target="../media/image88.wmf"/><Relationship Id="rId12" Type="http://schemas.openxmlformats.org/officeDocument/2006/relationships/oleObject" Target="../embeddings/oleObject75.bin"/><Relationship Id="rId17" Type="http://schemas.openxmlformats.org/officeDocument/2006/relationships/image" Target="../media/image93.wmf"/><Relationship Id="rId2" Type="http://schemas.openxmlformats.org/officeDocument/2006/relationships/tags" Target="../tags/tag18.xml"/><Relationship Id="rId16" Type="http://schemas.openxmlformats.org/officeDocument/2006/relationships/oleObject" Target="../embeddings/oleObject77.bin"/><Relationship Id="rId20" Type="http://schemas.openxmlformats.org/officeDocument/2006/relationships/image" Target="../media/image8.png"/><Relationship Id="rId1" Type="http://schemas.openxmlformats.org/officeDocument/2006/relationships/vmlDrawing" Target="../drawings/vmlDrawing15.vml"/><Relationship Id="rId6" Type="http://schemas.openxmlformats.org/officeDocument/2006/relationships/oleObject" Target="../embeddings/oleObject72.bin"/><Relationship Id="rId11" Type="http://schemas.openxmlformats.org/officeDocument/2006/relationships/image" Target="../media/image90.wmf"/><Relationship Id="rId5" Type="http://schemas.openxmlformats.org/officeDocument/2006/relationships/slideLayout" Target="../slideLayouts/slideLayout2.xml"/><Relationship Id="rId15" Type="http://schemas.openxmlformats.org/officeDocument/2006/relationships/image" Target="../media/image92.wmf"/><Relationship Id="rId10" Type="http://schemas.openxmlformats.org/officeDocument/2006/relationships/oleObject" Target="../embeddings/oleObject74.bin"/><Relationship Id="rId19" Type="http://schemas.openxmlformats.org/officeDocument/2006/relationships/image" Target="../media/image94.wmf"/><Relationship Id="rId4" Type="http://schemas.openxmlformats.org/officeDocument/2006/relationships/audio" Target="../media/media20.wav"/><Relationship Id="rId9" Type="http://schemas.openxmlformats.org/officeDocument/2006/relationships/image" Target="../media/image89.wmf"/><Relationship Id="rId14" Type="http://schemas.openxmlformats.org/officeDocument/2006/relationships/oleObject" Target="../embeddings/oleObject76.bin"/></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2.wmf"/><Relationship Id="rId18" Type="http://schemas.openxmlformats.org/officeDocument/2006/relationships/oleObject" Target="../embeddings/oleObject7.bin"/><Relationship Id="rId3" Type="http://schemas.microsoft.com/office/2007/relationships/media" Target="../media/media3.wav"/><Relationship Id="rId21" Type="http://schemas.openxmlformats.org/officeDocument/2006/relationships/image" Target="../media/image16.wmf"/><Relationship Id="rId7" Type="http://schemas.openxmlformats.org/officeDocument/2006/relationships/image" Target="../media/image9.wmf"/><Relationship Id="rId12" Type="http://schemas.openxmlformats.org/officeDocument/2006/relationships/oleObject" Target="../embeddings/oleObject4.bin"/><Relationship Id="rId17" Type="http://schemas.openxmlformats.org/officeDocument/2006/relationships/image" Target="../media/image14.wmf"/><Relationship Id="rId2" Type="http://schemas.openxmlformats.org/officeDocument/2006/relationships/tags" Target="../tags/tag1.xml"/><Relationship Id="rId16" Type="http://schemas.openxmlformats.org/officeDocument/2006/relationships/oleObject" Target="../embeddings/oleObject6.bin"/><Relationship Id="rId20" Type="http://schemas.openxmlformats.org/officeDocument/2006/relationships/oleObject" Target="../embeddings/oleObject8.bin"/><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wmf"/><Relationship Id="rId5" Type="http://schemas.openxmlformats.org/officeDocument/2006/relationships/slideLayout" Target="../slideLayouts/slideLayout2.xml"/><Relationship Id="rId15" Type="http://schemas.openxmlformats.org/officeDocument/2006/relationships/image" Target="../media/image13.wmf"/><Relationship Id="rId10" Type="http://schemas.openxmlformats.org/officeDocument/2006/relationships/oleObject" Target="../embeddings/oleObject3.bin"/><Relationship Id="rId19" Type="http://schemas.openxmlformats.org/officeDocument/2006/relationships/image" Target="../media/image15.wmf"/><Relationship Id="rId4" Type="http://schemas.openxmlformats.org/officeDocument/2006/relationships/audio" Target="../media/media3.wav"/><Relationship Id="rId9" Type="http://schemas.openxmlformats.org/officeDocument/2006/relationships/image" Target="../media/image10.wmf"/><Relationship Id="rId14" Type="http://schemas.openxmlformats.org/officeDocument/2006/relationships/oleObject" Target="../embeddings/oleObject5.bin"/><Relationship Id="rId22"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10.bin"/><Relationship Id="rId3" Type="http://schemas.microsoft.com/office/2007/relationships/media" Target="../media/media4.wav"/><Relationship Id="rId7" Type="http://schemas.openxmlformats.org/officeDocument/2006/relationships/image" Target="../media/image18.w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9.bin"/><Relationship Id="rId5" Type="http://schemas.openxmlformats.org/officeDocument/2006/relationships/slideLayout" Target="../slideLayouts/slideLayout2.xml"/><Relationship Id="rId10" Type="http://schemas.openxmlformats.org/officeDocument/2006/relationships/image" Target="../media/image20.png"/><Relationship Id="rId4" Type="http://schemas.openxmlformats.org/officeDocument/2006/relationships/audio" Target="../media/media4.wav"/><Relationship Id="rId9" Type="http://schemas.openxmlformats.org/officeDocument/2006/relationships/image" Target="../media/image19.wmf"/></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2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25.wmf"/><Relationship Id="rId3" Type="http://schemas.microsoft.com/office/2007/relationships/media" Target="../media/media6.wav"/><Relationship Id="rId7" Type="http://schemas.openxmlformats.org/officeDocument/2006/relationships/image" Target="../media/image22.wmf"/><Relationship Id="rId12" Type="http://schemas.openxmlformats.org/officeDocument/2006/relationships/oleObject" Target="../embeddings/oleObject14.bin"/><Relationship Id="rId2" Type="http://schemas.openxmlformats.org/officeDocument/2006/relationships/tags" Target="../tags/tag4.xml"/><Relationship Id="rId16" Type="http://schemas.openxmlformats.org/officeDocument/2006/relationships/image" Target="../media/image8.png"/><Relationship Id="rId1" Type="http://schemas.openxmlformats.org/officeDocument/2006/relationships/vmlDrawing" Target="../drawings/vmlDrawing3.vml"/><Relationship Id="rId6" Type="http://schemas.openxmlformats.org/officeDocument/2006/relationships/oleObject" Target="../embeddings/oleObject11.bin"/><Relationship Id="rId11" Type="http://schemas.openxmlformats.org/officeDocument/2006/relationships/image" Target="../media/image24.wmf"/><Relationship Id="rId5" Type="http://schemas.openxmlformats.org/officeDocument/2006/relationships/slideLayout" Target="../slideLayouts/slideLayout2.xml"/><Relationship Id="rId15" Type="http://schemas.openxmlformats.org/officeDocument/2006/relationships/image" Target="../media/image26.wmf"/><Relationship Id="rId10" Type="http://schemas.openxmlformats.org/officeDocument/2006/relationships/oleObject" Target="../embeddings/oleObject13.bin"/><Relationship Id="rId4" Type="http://schemas.openxmlformats.org/officeDocument/2006/relationships/audio" Target="../media/media6.wav"/><Relationship Id="rId9" Type="http://schemas.openxmlformats.org/officeDocument/2006/relationships/image" Target="../media/image23.wmf"/><Relationship Id="rId14" Type="http://schemas.openxmlformats.org/officeDocument/2006/relationships/oleObject" Target="../embeddings/oleObject15.bin"/></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30.wmf"/><Relationship Id="rId3" Type="http://schemas.microsoft.com/office/2007/relationships/media" Target="../media/media7.wav"/><Relationship Id="rId7" Type="http://schemas.openxmlformats.org/officeDocument/2006/relationships/image" Target="../media/image27.wmf"/><Relationship Id="rId12" Type="http://schemas.openxmlformats.org/officeDocument/2006/relationships/oleObject" Target="../embeddings/oleObject19.bin"/><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oleObject" Target="../embeddings/oleObject16.bin"/><Relationship Id="rId11" Type="http://schemas.openxmlformats.org/officeDocument/2006/relationships/image" Target="../media/image29.wmf"/><Relationship Id="rId5" Type="http://schemas.openxmlformats.org/officeDocument/2006/relationships/slideLayout" Target="../slideLayouts/slideLayout2.xml"/><Relationship Id="rId10" Type="http://schemas.openxmlformats.org/officeDocument/2006/relationships/oleObject" Target="../embeddings/oleObject18.bin"/><Relationship Id="rId4" Type="http://schemas.openxmlformats.org/officeDocument/2006/relationships/audio" Target="../media/media7.wav"/><Relationship Id="rId9" Type="http://schemas.openxmlformats.org/officeDocument/2006/relationships/image" Target="../media/image28.wmf"/><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1.bin"/><Relationship Id="rId3" Type="http://schemas.microsoft.com/office/2007/relationships/media" Target="../media/media8.wav"/><Relationship Id="rId7" Type="http://schemas.openxmlformats.org/officeDocument/2006/relationships/image" Target="../media/image32.wmf"/><Relationship Id="rId12" Type="http://schemas.openxmlformats.org/officeDocument/2006/relationships/image" Target="../media/image8.pn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oleObject" Target="../embeddings/oleObject20.bin"/><Relationship Id="rId11" Type="http://schemas.openxmlformats.org/officeDocument/2006/relationships/image" Target="../media/image34.wmf"/><Relationship Id="rId5" Type="http://schemas.openxmlformats.org/officeDocument/2006/relationships/slideLayout" Target="../slideLayouts/slideLayout2.xml"/><Relationship Id="rId10" Type="http://schemas.openxmlformats.org/officeDocument/2006/relationships/oleObject" Target="../embeddings/oleObject22.bin"/><Relationship Id="rId4" Type="http://schemas.openxmlformats.org/officeDocument/2006/relationships/audio" Target="../media/media8.wav"/><Relationship Id="rId9" Type="http://schemas.openxmlformats.org/officeDocument/2006/relationships/image" Target="../media/image33.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38.wmf"/><Relationship Id="rId3" Type="http://schemas.microsoft.com/office/2007/relationships/media" Target="../media/media9.wav"/><Relationship Id="rId7" Type="http://schemas.openxmlformats.org/officeDocument/2006/relationships/image" Target="../media/image35.wmf"/><Relationship Id="rId12" Type="http://schemas.openxmlformats.org/officeDocument/2006/relationships/oleObject" Target="../embeddings/oleObject26.bin"/><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oleObject" Target="../embeddings/oleObject23.bin"/><Relationship Id="rId11" Type="http://schemas.openxmlformats.org/officeDocument/2006/relationships/image" Target="../media/image37.wmf"/><Relationship Id="rId5" Type="http://schemas.openxmlformats.org/officeDocument/2006/relationships/slideLayout" Target="../slideLayouts/slideLayout2.xml"/><Relationship Id="rId10" Type="http://schemas.openxmlformats.org/officeDocument/2006/relationships/oleObject" Target="../embeddings/oleObject25.bin"/><Relationship Id="rId4" Type="http://schemas.openxmlformats.org/officeDocument/2006/relationships/audio" Target="../media/media9.wav"/><Relationship Id="rId9" Type="http://schemas.openxmlformats.org/officeDocument/2006/relationships/image" Target="../media/image36.wmf"/><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1.6.8.6 The multiplicative inverse</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0365"/>
    </mc:Choice>
    <mc:Fallback xmlns="">
      <p:transition spd="slow" advTm="10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complex conjugate approach</a:t>
            </a:r>
            <a:endParaRPr lang="en-CA" i="1" dirty="0"/>
          </a:p>
        </p:txBody>
      </p:sp>
      <p:sp>
        <p:nvSpPr>
          <p:cNvPr id="3" name="Content Placeholder 2"/>
          <p:cNvSpPr>
            <a:spLocks noGrp="1"/>
          </p:cNvSpPr>
          <p:nvPr>
            <p:ph idx="1"/>
          </p:nvPr>
        </p:nvSpPr>
        <p:spPr/>
        <p:txBody>
          <a:bodyPr/>
          <a:lstStyle/>
          <a:p>
            <a:r>
              <a:rPr lang="en-US" dirty="0" smtClean="0"/>
              <a:t>Let’s look at some examples:</a:t>
            </a:r>
            <a:endParaRPr lang="en-US" dirty="0"/>
          </a:p>
          <a:p>
            <a:pPr lvl="1"/>
            <a:r>
              <a:rPr lang="en-US" dirty="0" smtClean="0"/>
              <a:t>If </a:t>
            </a:r>
            <a:r>
              <a:rPr lang="en-US" i="1" dirty="0" smtClean="0">
                <a:latin typeface="Times New Roman" panose="02020603050405020304" pitchFamily="18" charset="0"/>
              </a:rPr>
              <a:t>z</a:t>
            </a:r>
            <a:r>
              <a:rPr lang="en-US" dirty="0" smtClean="0">
                <a:latin typeface="Times New Roman" panose="02020603050405020304" pitchFamily="18" charset="0"/>
              </a:rPr>
              <a:t> = 3 + 4</a:t>
            </a:r>
            <a:r>
              <a:rPr lang="en-US" i="1" dirty="0" smtClean="0">
                <a:latin typeface="Times New Roman" panose="02020603050405020304" pitchFamily="18" charset="0"/>
              </a:rPr>
              <a:t>j</a:t>
            </a:r>
            <a:r>
              <a:rPr lang="en-US" dirty="0" smtClean="0"/>
              <a:t> then</a:t>
            </a:r>
          </a:p>
          <a:p>
            <a:pPr lvl="1"/>
            <a:endParaRPr lang="en-US" dirty="0"/>
          </a:p>
          <a:p>
            <a:pPr lvl="1"/>
            <a:endParaRPr lang="en-US" dirty="0" smtClean="0"/>
          </a:p>
          <a:p>
            <a:pPr lvl="1"/>
            <a:r>
              <a:rPr lang="en-US" dirty="0" smtClean="0"/>
              <a:t>If </a:t>
            </a:r>
            <a:r>
              <a:rPr lang="en-US" i="1" dirty="0" smtClean="0">
                <a:latin typeface="Times New Roman" panose="02020603050405020304" pitchFamily="18" charset="0"/>
              </a:rPr>
              <a:t>z</a:t>
            </a:r>
            <a:r>
              <a:rPr lang="en-US" dirty="0" smtClean="0">
                <a:latin typeface="Times New Roman" panose="02020603050405020304" pitchFamily="18" charset="0"/>
              </a:rPr>
              <a:t> = 1 – 2</a:t>
            </a:r>
            <a:r>
              <a:rPr lang="en-US" i="1" dirty="0" smtClean="0">
                <a:latin typeface="Times New Roman" panose="02020603050405020304" pitchFamily="18" charset="0"/>
              </a:rPr>
              <a:t>j</a:t>
            </a:r>
            <a:r>
              <a:rPr lang="en-US" dirty="0" smtClean="0"/>
              <a:t> </a:t>
            </a:r>
            <a:r>
              <a:rPr lang="en-US" dirty="0"/>
              <a:t>then</a:t>
            </a:r>
          </a:p>
          <a:p>
            <a:pPr lvl="1"/>
            <a:endParaRPr lang="en-US" dirty="0" smtClean="0"/>
          </a:p>
          <a:p>
            <a:pPr lvl="1"/>
            <a:endParaRPr lang="en-US" dirty="0" smtClean="0"/>
          </a:p>
          <a:p>
            <a:pPr lvl="1"/>
            <a:r>
              <a:rPr lang="en-US" dirty="0"/>
              <a:t>If </a:t>
            </a:r>
            <a:r>
              <a:rPr lang="en-US" i="1" dirty="0">
                <a:latin typeface="Times New Roman" panose="02020603050405020304" pitchFamily="18" charset="0"/>
              </a:rPr>
              <a:t>z</a:t>
            </a:r>
            <a:r>
              <a:rPr lang="en-US" dirty="0">
                <a:latin typeface="Times New Roman" panose="02020603050405020304" pitchFamily="18" charset="0"/>
              </a:rPr>
              <a:t> = </a:t>
            </a:r>
            <a:r>
              <a:rPr lang="en-US" dirty="0" smtClean="0">
                <a:latin typeface="Times New Roman" panose="02020603050405020304" pitchFamily="18" charset="0"/>
              </a:rPr>
              <a:t>–0.3 </a:t>
            </a:r>
            <a:r>
              <a:rPr lang="en-US" dirty="0">
                <a:latin typeface="Times New Roman" panose="02020603050405020304" pitchFamily="18" charset="0"/>
              </a:rPr>
              <a:t>– </a:t>
            </a:r>
            <a:r>
              <a:rPr lang="en-US" dirty="0" smtClean="0">
                <a:latin typeface="Times New Roman" panose="02020603050405020304" pitchFamily="18" charset="0"/>
              </a:rPr>
              <a:t>0.1 </a:t>
            </a:r>
            <a:r>
              <a:rPr lang="en-US" i="1" dirty="0" smtClean="0">
                <a:latin typeface="Times New Roman" panose="02020603050405020304" pitchFamily="18" charset="0"/>
              </a:rPr>
              <a:t>j</a:t>
            </a:r>
            <a:r>
              <a:rPr lang="en-US" dirty="0" smtClean="0"/>
              <a:t> then</a:t>
            </a:r>
          </a:p>
          <a:p>
            <a:pPr marL="457200" lvl="1" indent="0">
              <a:buNone/>
            </a:pPr>
            <a:endParaRPr lang="en-US" dirty="0"/>
          </a:p>
          <a:p>
            <a:pPr lvl="1"/>
            <a:endParaRPr lang="en-US" dirty="0" smtClean="0"/>
          </a:p>
        </p:txBody>
      </p:sp>
      <p:sp>
        <p:nvSpPr>
          <p:cNvPr id="9" name="Footer Placeholder 8"/>
          <p:cNvSpPr>
            <a:spLocks noGrp="1"/>
          </p:cNvSpPr>
          <p:nvPr>
            <p:ph type="ftr" sz="quarter" idx="11"/>
          </p:nvPr>
        </p:nvSpPr>
        <p:spPr/>
        <p:txBody>
          <a:bodyPr/>
          <a:lstStyle/>
          <a:p>
            <a:r>
              <a:rPr lang="en-CA" smtClean="0"/>
              <a:t>The multiplicative inverse</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13" name="Object 12"/>
          <p:cNvGraphicFramePr>
            <a:graphicFrameLocks noChangeAspect="1"/>
          </p:cNvGraphicFramePr>
          <p:nvPr>
            <p:extLst>
              <p:ext uri="{D42A27DB-BD31-4B8C-83A1-F6EECF244321}">
                <p14:modId xmlns:p14="http://schemas.microsoft.com/office/powerpoint/2010/main" val="1734647778"/>
              </p:ext>
            </p:extLst>
          </p:nvPr>
        </p:nvGraphicFramePr>
        <p:xfrm>
          <a:off x="6324600" y="1371600"/>
          <a:ext cx="1581150" cy="722313"/>
        </p:xfrm>
        <a:graphic>
          <a:graphicData uri="http://schemas.openxmlformats.org/presentationml/2006/ole">
            <mc:AlternateContent xmlns:mc="http://schemas.openxmlformats.org/markup-compatibility/2006">
              <mc:Choice xmlns:v="urn:schemas-microsoft-com:vml" Requires="v">
                <p:oleObj spid="_x0000_s68642" name="Equation" r:id="rId6" imgW="1434960" imgH="660240" progId="Equation.DSMT4">
                  <p:embed/>
                </p:oleObj>
              </mc:Choice>
              <mc:Fallback>
                <p:oleObj name="Equation" r:id="rId6" imgW="1434960" imgH="660240" progId="Equation.DSMT4">
                  <p:embed/>
                  <p:pic>
                    <p:nvPicPr>
                      <p:cNvPr id="0" name=""/>
                      <p:cNvPicPr>
                        <a:picLocks noChangeAspect="1" noChangeArrowheads="1"/>
                      </p:cNvPicPr>
                      <p:nvPr/>
                    </p:nvPicPr>
                    <p:blipFill>
                      <a:blip r:embed="rId7"/>
                      <a:srcRect/>
                      <a:stretch>
                        <a:fillRect/>
                      </a:stretch>
                    </p:blipFill>
                    <p:spPr bwMode="auto">
                      <a:xfrm>
                        <a:off x="6324600" y="1371600"/>
                        <a:ext cx="1581150"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640176832"/>
              </p:ext>
            </p:extLst>
          </p:nvPr>
        </p:nvGraphicFramePr>
        <p:xfrm>
          <a:off x="2362200" y="2362200"/>
          <a:ext cx="4084638" cy="666750"/>
        </p:xfrm>
        <a:graphic>
          <a:graphicData uri="http://schemas.openxmlformats.org/presentationml/2006/ole">
            <mc:AlternateContent xmlns:mc="http://schemas.openxmlformats.org/markup-compatibility/2006">
              <mc:Choice xmlns:v="urn:schemas-microsoft-com:vml" Requires="v">
                <p:oleObj spid="_x0000_s68643" name="Equation" r:id="rId8" imgW="3708360" imgH="609480" progId="Equation.DSMT4">
                  <p:embed/>
                </p:oleObj>
              </mc:Choice>
              <mc:Fallback>
                <p:oleObj name="Equation" r:id="rId8" imgW="3708360" imgH="609480" progId="Equation.DSMT4">
                  <p:embed/>
                  <p:pic>
                    <p:nvPicPr>
                      <p:cNvPr id="0" name=""/>
                      <p:cNvPicPr>
                        <a:picLocks noChangeAspect="1" noChangeArrowheads="1"/>
                      </p:cNvPicPr>
                      <p:nvPr/>
                    </p:nvPicPr>
                    <p:blipFill>
                      <a:blip r:embed="rId9"/>
                      <a:srcRect/>
                      <a:stretch>
                        <a:fillRect/>
                      </a:stretch>
                    </p:blipFill>
                    <p:spPr bwMode="auto">
                      <a:xfrm>
                        <a:off x="2362200" y="2362200"/>
                        <a:ext cx="4084638"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139307709"/>
              </p:ext>
            </p:extLst>
          </p:nvPr>
        </p:nvGraphicFramePr>
        <p:xfrm>
          <a:off x="2530475" y="3524250"/>
          <a:ext cx="3748088" cy="666750"/>
        </p:xfrm>
        <a:graphic>
          <a:graphicData uri="http://schemas.openxmlformats.org/presentationml/2006/ole">
            <mc:AlternateContent xmlns:mc="http://schemas.openxmlformats.org/markup-compatibility/2006">
              <mc:Choice xmlns:v="urn:schemas-microsoft-com:vml" Requires="v">
                <p:oleObj spid="_x0000_s68644" name="Equation" r:id="rId10" imgW="3403440" imgH="609480" progId="Equation.DSMT4">
                  <p:embed/>
                </p:oleObj>
              </mc:Choice>
              <mc:Fallback>
                <p:oleObj name="Equation" r:id="rId10" imgW="3403440" imgH="609480" progId="Equation.DSMT4">
                  <p:embed/>
                  <p:pic>
                    <p:nvPicPr>
                      <p:cNvPr id="0" name=""/>
                      <p:cNvPicPr>
                        <a:picLocks noChangeAspect="1" noChangeArrowheads="1"/>
                      </p:cNvPicPr>
                      <p:nvPr/>
                    </p:nvPicPr>
                    <p:blipFill>
                      <a:blip r:embed="rId11"/>
                      <a:srcRect/>
                      <a:stretch>
                        <a:fillRect/>
                      </a:stretch>
                    </p:blipFill>
                    <p:spPr bwMode="auto">
                      <a:xfrm>
                        <a:off x="2530475" y="3524250"/>
                        <a:ext cx="3748088"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430117756"/>
              </p:ext>
            </p:extLst>
          </p:nvPr>
        </p:nvGraphicFramePr>
        <p:xfrm>
          <a:off x="2103438" y="4724400"/>
          <a:ext cx="4418012" cy="666750"/>
        </p:xfrm>
        <a:graphic>
          <a:graphicData uri="http://schemas.openxmlformats.org/presentationml/2006/ole">
            <mc:AlternateContent xmlns:mc="http://schemas.openxmlformats.org/markup-compatibility/2006">
              <mc:Choice xmlns:v="urn:schemas-microsoft-com:vml" Requires="v">
                <p:oleObj spid="_x0000_s68645" name="Equation" r:id="rId12" imgW="4012920" imgH="609480" progId="Equation.DSMT4">
                  <p:embed/>
                </p:oleObj>
              </mc:Choice>
              <mc:Fallback>
                <p:oleObj name="Equation" r:id="rId12" imgW="4012920" imgH="609480" progId="Equation.DSMT4">
                  <p:embed/>
                  <p:pic>
                    <p:nvPicPr>
                      <p:cNvPr id="0" name=""/>
                      <p:cNvPicPr>
                        <a:picLocks noChangeAspect="1" noChangeArrowheads="1"/>
                      </p:cNvPicPr>
                      <p:nvPr/>
                    </p:nvPicPr>
                    <p:blipFill>
                      <a:blip r:embed="rId13"/>
                      <a:srcRect/>
                      <a:stretch>
                        <a:fillRect/>
                      </a:stretch>
                    </p:blipFill>
                    <p:spPr bwMode="auto">
                      <a:xfrm>
                        <a:off x="2103438" y="4724400"/>
                        <a:ext cx="4418012"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879154719"/>
      </p:ext>
    </p:extLst>
  </p:cSld>
  <p:clrMapOvr>
    <a:masterClrMapping/>
  </p:clrMapOvr>
  <mc:AlternateContent xmlns:mc="http://schemas.openxmlformats.org/markup-compatibility/2006" xmlns:p14="http://schemas.microsoft.com/office/powerpoint/2010/main">
    <mc:Choice Requires="p14">
      <p:transition spd="slow" p14:dur="2000" advTm="74296"/>
    </mc:Choice>
    <mc:Fallback xmlns="">
      <p:transition spd="slow" advTm="74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complex conjugate approach</a:t>
            </a:r>
            <a:endParaRPr lang="en-CA" dirty="0"/>
          </a:p>
        </p:txBody>
      </p:sp>
      <p:sp>
        <p:nvSpPr>
          <p:cNvPr id="3" name="Content Placeholder 2"/>
          <p:cNvSpPr>
            <a:spLocks noGrp="1"/>
          </p:cNvSpPr>
          <p:nvPr>
            <p:ph idx="1"/>
          </p:nvPr>
        </p:nvSpPr>
        <p:spPr/>
        <p:txBody>
          <a:bodyPr/>
          <a:lstStyle/>
          <a:p>
            <a:r>
              <a:rPr lang="en-US" dirty="0" smtClean="0"/>
              <a:t>Let’s take a different approach:</a:t>
            </a:r>
          </a:p>
          <a:p>
            <a:pPr lvl="1"/>
            <a:r>
              <a:rPr lang="en-US" dirty="0" smtClean="0"/>
              <a:t>“Rationalize” the denominator:</a:t>
            </a:r>
          </a:p>
          <a:p>
            <a:pPr lvl="1"/>
            <a:endParaRPr lang="en-US" dirty="0"/>
          </a:p>
          <a:p>
            <a:pPr lvl="1"/>
            <a:endParaRPr lang="en-US" dirty="0" smtClean="0"/>
          </a:p>
          <a:p>
            <a:pPr lvl="1"/>
            <a:endParaRPr lang="en-US" dirty="0"/>
          </a:p>
          <a:p>
            <a:r>
              <a:rPr lang="en-US" dirty="0" smtClean="0"/>
              <a:t>For example,</a:t>
            </a:r>
          </a:p>
        </p:txBody>
      </p:sp>
      <p:sp>
        <p:nvSpPr>
          <p:cNvPr id="4" name="Footer Placeholder 3"/>
          <p:cNvSpPr>
            <a:spLocks noGrp="1"/>
          </p:cNvSpPr>
          <p:nvPr>
            <p:ph type="ftr" sz="quarter" idx="11"/>
          </p:nvPr>
        </p:nvSpPr>
        <p:spPr/>
        <p:txBody>
          <a:bodyPr/>
          <a:lstStyle/>
          <a:p>
            <a:r>
              <a:rPr lang="en-CA" smtClean="0"/>
              <a:t>The multiplicative inverse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9" name="Object 8"/>
          <p:cNvGraphicFramePr>
            <a:graphicFrameLocks noChangeAspect="1"/>
          </p:cNvGraphicFramePr>
          <p:nvPr>
            <p:extLst>
              <p:ext uri="{D42A27DB-BD31-4B8C-83A1-F6EECF244321}">
                <p14:modId xmlns:p14="http://schemas.microsoft.com/office/powerpoint/2010/main" val="1814735585"/>
              </p:ext>
            </p:extLst>
          </p:nvPr>
        </p:nvGraphicFramePr>
        <p:xfrm>
          <a:off x="2209800" y="2621973"/>
          <a:ext cx="838200" cy="666750"/>
        </p:xfrm>
        <a:graphic>
          <a:graphicData uri="http://schemas.openxmlformats.org/presentationml/2006/ole">
            <mc:AlternateContent xmlns:mc="http://schemas.openxmlformats.org/markup-compatibility/2006">
              <mc:Choice xmlns:v="urn:schemas-microsoft-com:vml" Requires="v">
                <p:oleObj spid="_x0000_s34973" name="Equation" r:id="rId6" imgW="761760" imgH="609480" progId="Equation.DSMT4">
                  <p:embed/>
                </p:oleObj>
              </mc:Choice>
              <mc:Fallback>
                <p:oleObj name="Equation" r:id="rId6" imgW="761760" imgH="609480" progId="Equation.DSMT4">
                  <p:embed/>
                  <p:pic>
                    <p:nvPicPr>
                      <p:cNvPr id="0" name=""/>
                      <p:cNvPicPr>
                        <a:picLocks noChangeAspect="1" noChangeArrowheads="1"/>
                      </p:cNvPicPr>
                      <p:nvPr/>
                    </p:nvPicPr>
                    <p:blipFill>
                      <a:blip r:embed="rId7"/>
                      <a:srcRect/>
                      <a:stretch>
                        <a:fillRect/>
                      </a:stretch>
                    </p:blipFill>
                    <p:spPr bwMode="auto">
                      <a:xfrm>
                        <a:off x="2209800" y="2621973"/>
                        <a:ext cx="8382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041867907"/>
              </p:ext>
            </p:extLst>
          </p:nvPr>
        </p:nvGraphicFramePr>
        <p:xfrm>
          <a:off x="3200400" y="2620241"/>
          <a:ext cx="669925" cy="666750"/>
        </p:xfrm>
        <a:graphic>
          <a:graphicData uri="http://schemas.openxmlformats.org/presentationml/2006/ole">
            <mc:AlternateContent xmlns:mc="http://schemas.openxmlformats.org/markup-compatibility/2006">
              <mc:Choice xmlns:v="urn:schemas-microsoft-com:vml" Requires="v">
                <p:oleObj spid="_x0000_s34974" name="Equation" r:id="rId8" imgW="609480" imgH="609480" progId="Equation.DSMT4">
                  <p:embed/>
                </p:oleObj>
              </mc:Choice>
              <mc:Fallback>
                <p:oleObj name="Equation" r:id="rId8" imgW="609480" imgH="609480" progId="Equation.DSMT4">
                  <p:embed/>
                  <p:pic>
                    <p:nvPicPr>
                      <p:cNvPr id="0" name=""/>
                      <p:cNvPicPr>
                        <a:picLocks noChangeAspect="1" noChangeArrowheads="1"/>
                      </p:cNvPicPr>
                      <p:nvPr/>
                    </p:nvPicPr>
                    <p:blipFill>
                      <a:blip r:embed="rId9"/>
                      <a:srcRect/>
                      <a:stretch>
                        <a:fillRect/>
                      </a:stretch>
                    </p:blipFill>
                    <p:spPr bwMode="auto">
                      <a:xfrm>
                        <a:off x="3200400" y="2620241"/>
                        <a:ext cx="6699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045810744"/>
              </p:ext>
            </p:extLst>
          </p:nvPr>
        </p:nvGraphicFramePr>
        <p:xfrm>
          <a:off x="3896591" y="2580409"/>
          <a:ext cx="865187" cy="708025"/>
        </p:xfrm>
        <a:graphic>
          <a:graphicData uri="http://schemas.openxmlformats.org/presentationml/2006/ole">
            <mc:AlternateContent xmlns:mc="http://schemas.openxmlformats.org/markup-compatibility/2006">
              <mc:Choice xmlns:v="urn:schemas-microsoft-com:vml" Requires="v">
                <p:oleObj spid="_x0000_s34975" name="Equation" r:id="rId10" imgW="787320" imgH="647640" progId="Equation.DSMT4">
                  <p:embed/>
                </p:oleObj>
              </mc:Choice>
              <mc:Fallback>
                <p:oleObj name="Equation" r:id="rId10" imgW="787320" imgH="647640" progId="Equation.DSMT4">
                  <p:embed/>
                  <p:pic>
                    <p:nvPicPr>
                      <p:cNvPr id="0" name=""/>
                      <p:cNvPicPr>
                        <a:picLocks noChangeAspect="1" noChangeArrowheads="1"/>
                      </p:cNvPicPr>
                      <p:nvPr/>
                    </p:nvPicPr>
                    <p:blipFill>
                      <a:blip r:embed="rId11"/>
                      <a:srcRect/>
                      <a:stretch>
                        <a:fillRect/>
                      </a:stretch>
                    </p:blipFill>
                    <p:spPr bwMode="auto">
                      <a:xfrm>
                        <a:off x="3896591" y="2580409"/>
                        <a:ext cx="8651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862916963"/>
              </p:ext>
            </p:extLst>
          </p:nvPr>
        </p:nvGraphicFramePr>
        <p:xfrm>
          <a:off x="4830763" y="2580409"/>
          <a:ext cx="655637" cy="708025"/>
        </p:xfrm>
        <a:graphic>
          <a:graphicData uri="http://schemas.openxmlformats.org/presentationml/2006/ole">
            <mc:AlternateContent xmlns:mc="http://schemas.openxmlformats.org/markup-compatibility/2006">
              <mc:Choice xmlns:v="urn:schemas-microsoft-com:vml" Requires="v">
                <p:oleObj spid="_x0000_s34976" name="Equation" r:id="rId12" imgW="596880" imgH="647640" progId="Equation.DSMT4">
                  <p:embed/>
                </p:oleObj>
              </mc:Choice>
              <mc:Fallback>
                <p:oleObj name="Equation" r:id="rId12" imgW="596880" imgH="647640" progId="Equation.DSMT4">
                  <p:embed/>
                  <p:pic>
                    <p:nvPicPr>
                      <p:cNvPr id="0" name=""/>
                      <p:cNvPicPr>
                        <a:picLocks noChangeAspect="1" noChangeArrowheads="1"/>
                      </p:cNvPicPr>
                      <p:nvPr/>
                    </p:nvPicPr>
                    <p:blipFill>
                      <a:blip r:embed="rId13"/>
                      <a:srcRect/>
                      <a:stretch>
                        <a:fillRect/>
                      </a:stretch>
                    </p:blipFill>
                    <p:spPr bwMode="auto">
                      <a:xfrm>
                        <a:off x="4830763" y="2580409"/>
                        <a:ext cx="655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455104240"/>
              </p:ext>
            </p:extLst>
          </p:nvPr>
        </p:nvGraphicFramePr>
        <p:xfrm>
          <a:off x="5592763" y="2581275"/>
          <a:ext cx="655637" cy="847725"/>
        </p:xfrm>
        <a:graphic>
          <a:graphicData uri="http://schemas.openxmlformats.org/presentationml/2006/ole">
            <mc:AlternateContent xmlns:mc="http://schemas.openxmlformats.org/markup-compatibility/2006">
              <mc:Choice xmlns:v="urn:schemas-microsoft-com:vml" Requires="v">
                <p:oleObj spid="_x0000_s34977" name="Equation" r:id="rId14" imgW="596880" imgH="774360" progId="Equation.DSMT4">
                  <p:embed/>
                </p:oleObj>
              </mc:Choice>
              <mc:Fallback>
                <p:oleObj name="Equation" r:id="rId14" imgW="596880" imgH="774360" progId="Equation.DSMT4">
                  <p:embed/>
                  <p:pic>
                    <p:nvPicPr>
                      <p:cNvPr id="0" name=""/>
                      <p:cNvPicPr>
                        <a:picLocks noChangeAspect="1" noChangeArrowheads="1"/>
                      </p:cNvPicPr>
                      <p:nvPr/>
                    </p:nvPicPr>
                    <p:blipFill>
                      <a:blip r:embed="rId15"/>
                      <a:srcRect/>
                      <a:stretch>
                        <a:fillRect/>
                      </a:stretch>
                    </p:blipFill>
                    <p:spPr bwMode="auto">
                      <a:xfrm>
                        <a:off x="5592763" y="2581275"/>
                        <a:ext cx="655637"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453753980"/>
              </p:ext>
            </p:extLst>
          </p:nvPr>
        </p:nvGraphicFramePr>
        <p:xfrm>
          <a:off x="1500336" y="4198071"/>
          <a:ext cx="2863850" cy="722312"/>
        </p:xfrm>
        <a:graphic>
          <a:graphicData uri="http://schemas.openxmlformats.org/presentationml/2006/ole">
            <mc:AlternateContent xmlns:mc="http://schemas.openxmlformats.org/markup-compatibility/2006">
              <mc:Choice xmlns:v="urn:schemas-microsoft-com:vml" Requires="v">
                <p:oleObj spid="_x0000_s34978" name="Equation" r:id="rId16" imgW="2603160" imgH="660240" progId="Equation.DSMT4">
                  <p:embed/>
                </p:oleObj>
              </mc:Choice>
              <mc:Fallback>
                <p:oleObj name="Equation" r:id="rId16" imgW="2603160" imgH="660240" progId="Equation.DSMT4">
                  <p:embed/>
                  <p:pic>
                    <p:nvPicPr>
                      <p:cNvPr id="0" name=""/>
                      <p:cNvPicPr>
                        <a:picLocks noChangeAspect="1" noChangeArrowheads="1"/>
                      </p:cNvPicPr>
                      <p:nvPr/>
                    </p:nvPicPr>
                    <p:blipFill>
                      <a:blip r:embed="rId17"/>
                      <a:srcRect/>
                      <a:stretch>
                        <a:fillRect/>
                      </a:stretch>
                    </p:blipFill>
                    <p:spPr bwMode="auto">
                      <a:xfrm>
                        <a:off x="1500336" y="4198071"/>
                        <a:ext cx="2863850"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4143047078"/>
              </p:ext>
            </p:extLst>
          </p:nvPr>
        </p:nvGraphicFramePr>
        <p:xfrm>
          <a:off x="4440386" y="4191000"/>
          <a:ext cx="2566987" cy="722312"/>
        </p:xfrm>
        <a:graphic>
          <a:graphicData uri="http://schemas.openxmlformats.org/presentationml/2006/ole">
            <mc:AlternateContent xmlns:mc="http://schemas.openxmlformats.org/markup-compatibility/2006">
              <mc:Choice xmlns:v="urn:schemas-microsoft-com:vml" Requires="v">
                <p:oleObj spid="_x0000_s34979" name="Equation" r:id="rId18" imgW="2336760" imgH="660240" progId="Equation.DSMT4">
                  <p:embed/>
                </p:oleObj>
              </mc:Choice>
              <mc:Fallback>
                <p:oleObj name="Equation" r:id="rId18" imgW="2336760" imgH="660240" progId="Equation.DSMT4">
                  <p:embed/>
                  <p:pic>
                    <p:nvPicPr>
                      <p:cNvPr id="0" name=""/>
                      <p:cNvPicPr>
                        <a:picLocks noChangeAspect="1" noChangeArrowheads="1"/>
                      </p:cNvPicPr>
                      <p:nvPr/>
                    </p:nvPicPr>
                    <p:blipFill>
                      <a:blip r:embed="rId19"/>
                      <a:srcRect/>
                      <a:stretch>
                        <a:fillRect/>
                      </a:stretch>
                    </p:blipFill>
                    <p:spPr bwMode="auto">
                      <a:xfrm>
                        <a:off x="4440386" y="4191000"/>
                        <a:ext cx="2566987"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312863548"/>
              </p:ext>
            </p:extLst>
          </p:nvPr>
        </p:nvGraphicFramePr>
        <p:xfrm>
          <a:off x="4484687" y="5105400"/>
          <a:ext cx="2982913" cy="666750"/>
        </p:xfrm>
        <a:graphic>
          <a:graphicData uri="http://schemas.openxmlformats.org/presentationml/2006/ole">
            <mc:AlternateContent xmlns:mc="http://schemas.openxmlformats.org/markup-compatibility/2006">
              <mc:Choice xmlns:v="urn:schemas-microsoft-com:vml" Requires="v">
                <p:oleObj spid="_x0000_s34980" name="Equation" r:id="rId20" imgW="2717640" imgH="609480" progId="Equation.DSMT4">
                  <p:embed/>
                </p:oleObj>
              </mc:Choice>
              <mc:Fallback>
                <p:oleObj name="Equation" r:id="rId20" imgW="2717640" imgH="609480" progId="Equation.DSMT4">
                  <p:embed/>
                  <p:pic>
                    <p:nvPicPr>
                      <p:cNvPr id="0" name=""/>
                      <p:cNvPicPr>
                        <a:picLocks noChangeAspect="1" noChangeArrowheads="1"/>
                      </p:cNvPicPr>
                      <p:nvPr/>
                    </p:nvPicPr>
                    <p:blipFill>
                      <a:blip r:embed="rId21"/>
                      <a:srcRect/>
                      <a:stretch>
                        <a:fillRect/>
                      </a:stretch>
                    </p:blipFill>
                    <p:spPr bwMode="auto">
                      <a:xfrm>
                        <a:off x="4484687" y="5105400"/>
                        <a:ext cx="2982913"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697338122"/>
      </p:ext>
    </p:extLst>
  </p:cSld>
  <p:clrMapOvr>
    <a:masterClrMapping/>
  </p:clrMapOvr>
  <mc:AlternateContent xmlns:mc="http://schemas.openxmlformats.org/markup-compatibility/2006" xmlns:p14="http://schemas.microsoft.com/office/powerpoint/2010/main">
    <mc:Choice Requires="p14">
      <p:transition spd="slow" p14:dur="2000" advTm="100182"/>
    </mc:Choice>
    <mc:Fallback xmlns="">
      <p:transition spd="slow" advTm="100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polar </a:t>
            </a:r>
            <a:r>
              <a:rPr lang="en-US" dirty="0" smtClean="0"/>
              <a:t>representation approach</a:t>
            </a:r>
            <a:endParaRPr lang="en-CA" dirty="0"/>
          </a:p>
        </p:txBody>
      </p:sp>
      <p:sp>
        <p:nvSpPr>
          <p:cNvPr id="3" name="Content Placeholder 2"/>
          <p:cNvSpPr>
            <a:spLocks noGrp="1"/>
          </p:cNvSpPr>
          <p:nvPr>
            <p:ph idx="1"/>
          </p:nvPr>
        </p:nvSpPr>
        <p:spPr/>
        <p:txBody>
          <a:bodyPr/>
          <a:lstStyle/>
          <a:p>
            <a:r>
              <a:rPr lang="en-US" dirty="0" smtClean="0"/>
              <a:t>Let’s take a final approach: if                      , then                      must be a complex number such that </a:t>
            </a:r>
          </a:p>
          <a:p>
            <a:endParaRPr lang="en-US" dirty="0"/>
          </a:p>
          <a:p>
            <a:endParaRPr lang="en-US" dirty="0" smtClean="0"/>
          </a:p>
          <a:p>
            <a:r>
              <a:rPr lang="en-US" dirty="0" smtClean="0"/>
              <a:t>For this to be true,                and </a:t>
            </a:r>
          </a:p>
          <a:p>
            <a:endParaRPr lang="en-US" dirty="0" smtClean="0"/>
          </a:p>
          <a:p>
            <a:r>
              <a:rPr lang="en-US" dirty="0" smtClean="0"/>
              <a:t>Solving for </a:t>
            </a:r>
            <a:r>
              <a:rPr lang="en-US" i="1" dirty="0" smtClean="0">
                <a:latin typeface="Times New Roman" panose="02020603050405020304" pitchFamily="18" charset="0"/>
              </a:rPr>
              <a:t>r</a:t>
            </a:r>
            <a:r>
              <a:rPr lang="en-US" dirty="0" smtClean="0"/>
              <a:t> and </a:t>
            </a:r>
            <a:r>
              <a:rPr lang="en-US" i="1" dirty="0" smtClean="0">
                <a:latin typeface="Symbol" panose="05050102010706020507" pitchFamily="18" charset="2"/>
              </a:rPr>
              <a:t>f</a:t>
            </a:r>
            <a:r>
              <a:rPr lang="en-US" dirty="0" smtClean="0"/>
              <a:t>, we have               and </a:t>
            </a:r>
          </a:p>
          <a:p>
            <a:endParaRPr lang="en-US" dirty="0"/>
          </a:p>
          <a:p>
            <a:r>
              <a:rPr lang="en-US" dirty="0" smtClean="0"/>
              <a:t>Thus, </a:t>
            </a:r>
          </a:p>
          <a:p>
            <a:endParaRPr lang="en-US" dirty="0"/>
          </a:p>
          <a:p>
            <a:r>
              <a:rPr lang="en-US" dirty="0" smtClean="0"/>
              <a:t>For example, if                                            ,</a:t>
            </a:r>
          </a:p>
          <a:p>
            <a:pPr marL="0" indent="0">
              <a:buNone/>
            </a:pPr>
            <a:r>
              <a:rPr lang="en-US" sz="3200" dirty="0"/>
              <a:t>	</a:t>
            </a:r>
            <a:r>
              <a:rPr lang="en-US" dirty="0" smtClean="0"/>
              <a:t>                                                        then  </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The multiplicative inverse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9" name="Object 8"/>
          <p:cNvGraphicFramePr>
            <a:graphicFrameLocks noChangeAspect="1"/>
          </p:cNvGraphicFramePr>
          <p:nvPr>
            <p:extLst>
              <p:ext uri="{D42A27DB-BD31-4B8C-83A1-F6EECF244321}">
                <p14:modId xmlns:p14="http://schemas.microsoft.com/office/powerpoint/2010/main" val="2137370769"/>
              </p:ext>
            </p:extLst>
          </p:nvPr>
        </p:nvGraphicFramePr>
        <p:xfrm>
          <a:off x="4398818" y="1620982"/>
          <a:ext cx="1215390" cy="427832"/>
        </p:xfrm>
        <a:graphic>
          <a:graphicData uri="http://schemas.openxmlformats.org/presentationml/2006/ole">
            <mc:AlternateContent xmlns:mc="http://schemas.openxmlformats.org/markup-compatibility/2006">
              <mc:Choice xmlns:v="urn:schemas-microsoft-com:vml" Requires="v">
                <p:oleObj spid="_x0000_s69732" name="Equation" r:id="rId6" imgW="1002960" imgH="355320" progId="Equation.DSMT4">
                  <p:embed/>
                </p:oleObj>
              </mc:Choice>
              <mc:Fallback>
                <p:oleObj name="Equation" r:id="rId6" imgW="1002960" imgH="355320" progId="Equation.DSMT4">
                  <p:embed/>
                  <p:pic>
                    <p:nvPicPr>
                      <p:cNvPr id="0" name=""/>
                      <p:cNvPicPr>
                        <a:picLocks noChangeAspect="1" noChangeArrowheads="1"/>
                      </p:cNvPicPr>
                      <p:nvPr/>
                    </p:nvPicPr>
                    <p:blipFill>
                      <a:blip r:embed="rId7"/>
                      <a:srcRect/>
                      <a:stretch>
                        <a:fillRect/>
                      </a:stretch>
                    </p:blipFill>
                    <p:spPr bwMode="auto">
                      <a:xfrm>
                        <a:off x="4398818" y="1620982"/>
                        <a:ext cx="1215390" cy="42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354915854"/>
              </p:ext>
            </p:extLst>
          </p:nvPr>
        </p:nvGraphicFramePr>
        <p:xfrm>
          <a:off x="6355773" y="1610591"/>
          <a:ext cx="1277937" cy="412750"/>
        </p:xfrm>
        <a:graphic>
          <a:graphicData uri="http://schemas.openxmlformats.org/presentationml/2006/ole">
            <mc:AlternateContent xmlns:mc="http://schemas.openxmlformats.org/markup-compatibility/2006">
              <mc:Choice xmlns:v="urn:schemas-microsoft-com:vml" Requires="v">
                <p:oleObj spid="_x0000_s69733" name="Equation" r:id="rId8" imgW="1054080" imgH="342720" progId="Equation.DSMT4">
                  <p:embed/>
                </p:oleObj>
              </mc:Choice>
              <mc:Fallback>
                <p:oleObj name="Equation" r:id="rId8" imgW="1054080" imgH="342720" progId="Equation.DSMT4">
                  <p:embed/>
                  <p:pic>
                    <p:nvPicPr>
                      <p:cNvPr id="0" name="Object 11"/>
                      <p:cNvPicPr>
                        <a:picLocks noChangeAspect="1" noChangeArrowheads="1"/>
                      </p:cNvPicPr>
                      <p:nvPr/>
                    </p:nvPicPr>
                    <p:blipFill>
                      <a:blip r:embed="rId9"/>
                      <a:srcRect/>
                      <a:stretch>
                        <a:fillRect/>
                      </a:stretch>
                    </p:blipFill>
                    <p:spPr bwMode="auto">
                      <a:xfrm>
                        <a:off x="6355773" y="1610591"/>
                        <a:ext cx="12779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196165166"/>
              </p:ext>
            </p:extLst>
          </p:nvPr>
        </p:nvGraphicFramePr>
        <p:xfrm>
          <a:off x="3163887" y="3190875"/>
          <a:ext cx="798513" cy="390525"/>
        </p:xfrm>
        <a:graphic>
          <a:graphicData uri="http://schemas.openxmlformats.org/presentationml/2006/ole">
            <mc:AlternateContent xmlns:mc="http://schemas.openxmlformats.org/markup-compatibility/2006">
              <mc:Choice xmlns:v="urn:schemas-microsoft-com:vml" Requires="v">
                <p:oleObj spid="_x0000_s69734" name="Equation" r:id="rId10" imgW="723600" imgH="355320" progId="Equation.DSMT4">
                  <p:embed/>
                </p:oleObj>
              </mc:Choice>
              <mc:Fallback>
                <p:oleObj name="Equation" r:id="rId10" imgW="723600" imgH="355320" progId="Equation.DSMT4">
                  <p:embed/>
                  <p:pic>
                    <p:nvPicPr>
                      <p:cNvPr id="0" name=""/>
                      <p:cNvPicPr>
                        <a:picLocks noChangeAspect="1" noChangeArrowheads="1"/>
                      </p:cNvPicPr>
                      <p:nvPr/>
                    </p:nvPicPr>
                    <p:blipFill>
                      <a:blip r:embed="rId11"/>
                      <a:srcRect/>
                      <a:stretch>
                        <a:fillRect/>
                      </a:stretch>
                    </p:blipFill>
                    <p:spPr bwMode="auto">
                      <a:xfrm>
                        <a:off x="3163887" y="3190875"/>
                        <a:ext cx="7985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915026244"/>
              </p:ext>
            </p:extLst>
          </p:nvPr>
        </p:nvGraphicFramePr>
        <p:xfrm>
          <a:off x="4232275" y="3830782"/>
          <a:ext cx="714375" cy="765175"/>
        </p:xfrm>
        <a:graphic>
          <a:graphicData uri="http://schemas.openxmlformats.org/presentationml/2006/ole">
            <mc:AlternateContent xmlns:mc="http://schemas.openxmlformats.org/markup-compatibility/2006">
              <mc:Choice xmlns:v="urn:schemas-microsoft-com:vml" Requires="v">
                <p:oleObj spid="_x0000_s69735" name="Equation" r:id="rId12" imgW="647640" imgH="698400" progId="Equation.DSMT4">
                  <p:embed/>
                </p:oleObj>
              </mc:Choice>
              <mc:Fallback>
                <p:oleObj name="Equation" r:id="rId12" imgW="647640" imgH="698400" progId="Equation.DSMT4">
                  <p:embed/>
                  <p:pic>
                    <p:nvPicPr>
                      <p:cNvPr id="0" name=""/>
                      <p:cNvPicPr>
                        <a:picLocks noChangeAspect="1" noChangeArrowheads="1"/>
                      </p:cNvPicPr>
                      <p:nvPr/>
                    </p:nvPicPr>
                    <p:blipFill>
                      <a:blip r:embed="rId13"/>
                      <a:srcRect/>
                      <a:stretch>
                        <a:fillRect/>
                      </a:stretch>
                    </p:blipFill>
                    <p:spPr bwMode="auto">
                      <a:xfrm>
                        <a:off x="4232275" y="3830782"/>
                        <a:ext cx="7143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80032468"/>
              </p:ext>
            </p:extLst>
          </p:nvPr>
        </p:nvGraphicFramePr>
        <p:xfrm>
          <a:off x="1610591" y="4606636"/>
          <a:ext cx="1909762" cy="841375"/>
        </p:xfrm>
        <a:graphic>
          <a:graphicData uri="http://schemas.openxmlformats.org/presentationml/2006/ole">
            <mc:AlternateContent xmlns:mc="http://schemas.openxmlformats.org/markup-compatibility/2006">
              <mc:Choice xmlns:v="urn:schemas-microsoft-com:vml" Requires="v">
                <p:oleObj spid="_x0000_s69736" name="Equation" r:id="rId14" imgW="1574640" imgH="698400" progId="Equation.DSMT4">
                  <p:embed/>
                </p:oleObj>
              </mc:Choice>
              <mc:Fallback>
                <p:oleObj name="Equation" r:id="rId14" imgW="1574640" imgH="698400" progId="Equation.DSMT4">
                  <p:embed/>
                  <p:pic>
                    <p:nvPicPr>
                      <p:cNvPr id="0" name="Object 6"/>
                      <p:cNvPicPr>
                        <a:picLocks noChangeAspect="1" noChangeArrowheads="1"/>
                      </p:cNvPicPr>
                      <p:nvPr/>
                    </p:nvPicPr>
                    <p:blipFill>
                      <a:blip r:embed="rId15"/>
                      <a:srcRect/>
                      <a:stretch>
                        <a:fillRect/>
                      </a:stretch>
                    </p:blipFill>
                    <p:spPr bwMode="auto">
                      <a:xfrm>
                        <a:off x="1610591" y="4606636"/>
                        <a:ext cx="1909762"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949146464"/>
              </p:ext>
            </p:extLst>
          </p:nvPr>
        </p:nvGraphicFramePr>
        <p:xfrm>
          <a:off x="4616450" y="3235036"/>
          <a:ext cx="1022350" cy="320675"/>
        </p:xfrm>
        <a:graphic>
          <a:graphicData uri="http://schemas.openxmlformats.org/presentationml/2006/ole">
            <mc:AlternateContent xmlns:mc="http://schemas.openxmlformats.org/markup-compatibility/2006">
              <mc:Choice xmlns:v="urn:schemas-microsoft-com:vml" Requires="v">
                <p:oleObj spid="_x0000_s69737" name="Equation" r:id="rId16" imgW="927000" imgH="291960" progId="Equation.DSMT4">
                  <p:embed/>
                </p:oleObj>
              </mc:Choice>
              <mc:Fallback>
                <p:oleObj name="Equation" r:id="rId16" imgW="927000" imgH="291960" progId="Equation.DSMT4">
                  <p:embed/>
                  <p:pic>
                    <p:nvPicPr>
                      <p:cNvPr id="0" name=""/>
                      <p:cNvPicPr>
                        <a:picLocks noChangeAspect="1" noChangeArrowheads="1"/>
                      </p:cNvPicPr>
                      <p:nvPr/>
                    </p:nvPicPr>
                    <p:blipFill>
                      <a:blip r:embed="rId17"/>
                      <a:srcRect/>
                      <a:stretch>
                        <a:fillRect/>
                      </a:stretch>
                    </p:blipFill>
                    <p:spPr bwMode="auto">
                      <a:xfrm>
                        <a:off x="4616450" y="3235036"/>
                        <a:ext cx="10223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268110954"/>
              </p:ext>
            </p:extLst>
          </p:nvPr>
        </p:nvGraphicFramePr>
        <p:xfrm>
          <a:off x="5638800" y="4022725"/>
          <a:ext cx="798513" cy="320675"/>
        </p:xfrm>
        <a:graphic>
          <a:graphicData uri="http://schemas.openxmlformats.org/presentationml/2006/ole">
            <mc:AlternateContent xmlns:mc="http://schemas.openxmlformats.org/markup-compatibility/2006">
              <mc:Choice xmlns:v="urn:schemas-microsoft-com:vml" Requires="v">
                <p:oleObj spid="_x0000_s69738" name="Equation" r:id="rId18" imgW="723600" imgH="291960" progId="Equation.DSMT4">
                  <p:embed/>
                </p:oleObj>
              </mc:Choice>
              <mc:Fallback>
                <p:oleObj name="Equation" r:id="rId18" imgW="723600" imgH="291960" progId="Equation.DSMT4">
                  <p:embed/>
                  <p:pic>
                    <p:nvPicPr>
                      <p:cNvPr id="0" name=""/>
                      <p:cNvPicPr>
                        <a:picLocks noChangeAspect="1" noChangeArrowheads="1"/>
                      </p:cNvPicPr>
                      <p:nvPr/>
                    </p:nvPicPr>
                    <p:blipFill>
                      <a:blip r:embed="rId19"/>
                      <a:srcRect/>
                      <a:stretch>
                        <a:fillRect/>
                      </a:stretch>
                    </p:blipFill>
                    <p:spPr bwMode="auto">
                      <a:xfrm>
                        <a:off x="5638800" y="4022725"/>
                        <a:ext cx="7985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626160476"/>
              </p:ext>
            </p:extLst>
          </p:nvPr>
        </p:nvGraphicFramePr>
        <p:xfrm>
          <a:off x="2667000" y="5417272"/>
          <a:ext cx="2690812" cy="733425"/>
        </p:xfrm>
        <a:graphic>
          <a:graphicData uri="http://schemas.openxmlformats.org/presentationml/2006/ole">
            <mc:AlternateContent xmlns:mc="http://schemas.openxmlformats.org/markup-compatibility/2006">
              <mc:Choice xmlns:v="urn:schemas-microsoft-com:vml" Requires="v">
                <p:oleObj spid="_x0000_s69739" name="Equation" r:id="rId20" imgW="2222280" imgH="609480" progId="Equation.DSMT4">
                  <p:embed/>
                </p:oleObj>
              </mc:Choice>
              <mc:Fallback>
                <p:oleObj name="Equation" r:id="rId20" imgW="2222280" imgH="609480" progId="Equation.DSMT4">
                  <p:embed/>
                  <p:pic>
                    <p:nvPicPr>
                      <p:cNvPr id="0" name=""/>
                      <p:cNvPicPr>
                        <a:picLocks noChangeAspect="1" noChangeArrowheads="1"/>
                      </p:cNvPicPr>
                      <p:nvPr/>
                    </p:nvPicPr>
                    <p:blipFill>
                      <a:blip r:embed="rId21"/>
                      <a:srcRect/>
                      <a:stretch>
                        <a:fillRect/>
                      </a:stretch>
                    </p:blipFill>
                    <p:spPr bwMode="auto">
                      <a:xfrm>
                        <a:off x="2667000" y="5417272"/>
                        <a:ext cx="2690812"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326105736"/>
              </p:ext>
            </p:extLst>
          </p:nvPr>
        </p:nvGraphicFramePr>
        <p:xfrm>
          <a:off x="5575002" y="5957887"/>
          <a:ext cx="1984375" cy="823913"/>
        </p:xfrm>
        <a:graphic>
          <a:graphicData uri="http://schemas.openxmlformats.org/presentationml/2006/ole">
            <mc:AlternateContent xmlns:mc="http://schemas.openxmlformats.org/markup-compatibility/2006">
              <mc:Choice xmlns:v="urn:schemas-microsoft-com:vml" Requires="v">
                <p:oleObj spid="_x0000_s69740" name="Equation" r:id="rId22" imgW="1638000" imgH="685800" progId="Equation.DSMT4">
                  <p:embed/>
                </p:oleObj>
              </mc:Choice>
              <mc:Fallback>
                <p:oleObj name="Equation" r:id="rId22" imgW="1638000" imgH="685800" progId="Equation.DSMT4">
                  <p:embed/>
                  <p:pic>
                    <p:nvPicPr>
                      <p:cNvPr id="0" name=""/>
                      <p:cNvPicPr>
                        <a:picLocks noChangeAspect="1" noChangeArrowheads="1"/>
                      </p:cNvPicPr>
                      <p:nvPr/>
                    </p:nvPicPr>
                    <p:blipFill>
                      <a:blip r:embed="rId23"/>
                      <a:srcRect/>
                      <a:stretch>
                        <a:fillRect/>
                      </a:stretch>
                    </p:blipFill>
                    <p:spPr bwMode="auto">
                      <a:xfrm>
                        <a:off x="5575002" y="5957887"/>
                        <a:ext cx="19843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86500290"/>
              </p:ext>
            </p:extLst>
          </p:nvPr>
        </p:nvGraphicFramePr>
        <p:xfrm>
          <a:off x="3405667" y="2793520"/>
          <a:ext cx="2755900" cy="417513"/>
        </p:xfrm>
        <a:graphic>
          <a:graphicData uri="http://schemas.openxmlformats.org/presentationml/2006/ole">
            <mc:AlternateContent xmlns:mc="http://schemas.openxmlformats.org/markup-compatibility/2006">
              <mc:Choice xmlns:v="urn:schemas-microsoft-com:vml" Requires="v">
                <p:oleObj spid="_x0000_s69741" name="Equation" r:id="rId24" imgW="2501640" imgH="380880" progId="Equation.DSMT4">
                  <p:embed/>
                </p:oleObj>
              </mc:Choice>
              <mc:Fallback>
                <p:oleObj name="Equation" r:id="rId24" imgW="2501640" imgH="380880" progId="Equation.DSMT4">
                  <p:embed/>
                  <p:pic>
                    <p:nvPicPr>
                      <p:cNvPr id="0" name=""/>
                      <p:cNvPicPr>
                        <a:picLocks noChangeAspect="1" noChangeArrowheads="1"/>
                      </p:cNvPicPr>
                      <p:nvPr/>
                    </p:nvPicPr>
                    <p:blipFill>
                      <a:blip r:embed="rId25"/>
                      <a:srcRect/>
                      <a:stretch>
                        <a:fillRect/>
                      </a:stretch>
                    </p:blipFill>
                    <p:spPr bwMode="auto">
                      <a:xfrm>
                        <a:off x="3405667" y="2793520"/>
                        <a:ext cx="27559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759006923"/>
              </p:ext>
            </p:extLst>
          </p:nvPr>
        </p:nvGraphicFramePr>
        <p:xfrm>
          <a:off x="2895600" y="2275367"/>
          <a:ext cx="2363787" cy="444500"/>
        </p:xfrm>
        <a:graphic>
          <a:graphicData uri="http://schemas.openxmlformats.org/presentationml/2006/ole">
            <mc:AlternateContent xmlns:mc="http://schemas.openxmlformats.org/markup-compatibility/2006">
              <mc:Choice xmlns:v="urn:schemas-microsoft-com:vml" Requires="v">
                <p:oleObj spid="_x0000_s69742" name="Equation" r:id="rId26" imgW="2145960" imgH="406080" progId="Equation.DSMT4">
                  <p:embed/>
                </p:oleObj>
              </mc:Choice>
              <mc:Fallback>
                <p:oleObj name="Equation" r:id="rId26" imgW="2145960" imgH="406080" progId="Equation.DSMT4">
                  <p:embed/>
                  <p:pic>
                    <p:nvPicPr>
                      <p:cNvPr id="0" name=""/>
                      <p:cNvPicPr>
                        <a:picLocks noChangeAspect="1" noChangeArrowheads="1"/>
                      </p:cNvPicPr>
                      <p:nvPr/>
                    </p:nvPicPr>
                    <p:blipFill>
                      <a:blip r:embed="rId27"/>
                      <a:srcRect/>
                      <a:stretch>
                        <a:fillRect/>
                      </a:stretch>
                    </p:blipFill>
                    <p:spPr bwMode="auto">
                      <a:xfrm>
                        <a:off x="2895600" y="2275367"/>
                        <a:ext cx="2363787"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604568639"/>
      </p:ext>
    </p:extLst>
  </p:cSld>
  <p:clrMapOvr>
    <a:masterClrMapping/>
  </p:clrMapOvr>
  <mc:AlternateContent xmlns:mc="http://schemas.openxmlformats.org/markup-compatibility/2006" xmlns:p14="http://schemas.microsoft.com/office/powerpoint/2010/main">
    <mc:Choice Requires="p14">
      <p:transition spd="slow" p14:dur="2000" advTm="100207"/>
    </mc:Choice>
    <mc:Fallback xmlns="">
      <p:transition spd="slow" advTm="100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a:t>polar representation approach</a:t>
            </a:r>
            <a:endParaRPr lang="en-CA" dirty="0"/>
          </a:p>
        </p:txBody>
      </p:sp>
      <p:sp>
        <p:nvSpPr>
          <p:cNvPr id="3" name="Content Placeholder 2"/>
          <p:cNvSpPr>
            <a:spLocks noGrp="1"/>
          </p:cNvSpPr>
          <p:nvPr>
            <p:ph idx="1"/>
          </p:nvPr>
        </p:nvSpPr>
        <p:spPr/>
        <p:txBody>
          <a:bodyPr/>
          <a:lstStyle/>
          <a:p>
            <a:r>
              <a:rPr lang="en-US" dirty="0" smtClean="0"/>
              <a:t>Let’s check:</a:t>
            </a:r>
          </a:p>
          <a:p>
            <a:pPr lvl="1"/>
            <a:r>
              <a:rPr lang="en-US" dirty="0" smtClean="0"/>
              <a:t>If                       , we have two formulas for the multiplicative inverse:</a:t>
            </a:r>
          </a:p>
          <a:p>
            <a:endParaRPr lang="en-US" dirty="0"/>
          </a:p>
          <a:p>
            <a:endParaRPr lang="en-US" dirty="0" smtClean="0"/>
          </a:p>
          <a:p>
            <a:r>
              <a:rPr lang="en-US" dirty="0" smtClean="0"/>
              <a:t>Are these the same?</a:t>
            </a:r>
          </a:p>
          <a:p>
            <a:pPr lvl="1"/>
            <a:r>
              <a:rPr lang="en-US" dirty="0" smtClean="0"/>
              <a:t>Well,                                , so </a:t>
            </a:r>
          </a:p>
        </p:txBody>
      </p:sp>
      <p:sp>
        <p:nvSpPr>
          <p:cNvPr id="4" name="Footer Placeholder 3"/>
          <p:cNvSpPr>
            <a:spLocks noGrp="1"/>
          </p:cNvSpPr>
          <p:nvPr>
            <p:ph type="ftr" sz="quarter" idx="11"/>
          </p:nvPr>
        </p:nvSpPr>
        <p:spPr/>
        <p:txBody>
          <a:bodyPr/>
          <a:lstStyle/>
          <a:p>
            <a:r>
              <a:rPr lang="en-CA" smtClean="0"/>
              <a:t>The multiplicative inverse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953991597"/>
              </p:ext>
            </p:extLst>
          </p:nvPr>
        </p:nvGraphicFramePr>
        <p:xfrm>
          <a:off x="4495800" y="2469573"/>
          <a:ext cx="1909762" cy="841375"/>
        </p:xfrm>
        <a:graphic>
          <a:graphicData uri="http://schemas.openxmlformats.org/presentationml/2006/ole">
            <mc:AlternateContent xmlns:mc="http://schemas.openxmlformats.org/markup-compatibility/2006">
              <mc:Choice xmlns:v="urn:schemas-microsoft-com:vml" Requires="v">
                <p:oleObj spid="_x0000_s70711" name="Equation" r:id="rId6" imgW="1574640" imgH="698400" progId="Equation.DSMT4">
                  <p:embed/>
                </p:oleObj>
              </mc:Choice>
              <mc:Fallback>
                <p:oleObj name="Equation" r:id="rId6" imgW="1574640" imgH="698400" progId="Equation.DSMT4">
                  <p:embed/>
                  <p:pic>
                    <p:nvPicPr>
                      <p:cNvPr id="0" name=""/>
                      <p:cNvPicPr>
                        <a:picLocks noChangeAspect="1" noChangeArrowheads="1"/>
                      </p:cNvPicPr>
                      <p:nvPr/>
                    </p:nvPicPr>
                    <p:blipFill>
                      <a:blip r:embed="rId7"/>
                      <a:srcRect/>
                      <a:stretch>
                        <a:fillRect/>
                      </a:stretch>
                    </p:blipFill>
                    <p:spPr bwMode="auto">
                      <a:xfrm>
                        <a:off x="4495800" y="2469573"/>
                        <a:ext cx="1909762"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444792459"/>
              </p:ext>
            </p:extLst>
          </p:nvPr>
        </p:nvGraphicFramePr>
        <p:xfrm>
          <a:off x="1600200" y="1991591"/>
          <a:ext cx="1216025" cy="427038"/>
        </p:xfrm>
        <a:graphic>
          <a:graphicData uri="http://schemas.openxmlformats.org/presentationml/2006/ole">
            <mc:AlternateContent xmlns:mc="http://schemas.openxmlformats.org/markup-compatibility/2006">
              <mc:Choice xmlns:v="urn:schemas-microsoft-com:vml" Requires="v">
                <p:oleObj spid="_x0000_s70712" name="Equation" r:id="rId8" imgW="1002960" imgH="355320" progId="Equation.DSMT4">
                  <p:embed/>
                </p:oleObj>
              </mc:Choice>
              <mc:Fallback>
                <p:oleObj name="Equation" r:id="rId8" imgW="1002960" imgH="355320" progId="Equation.DSMT4">
                  <p:embed/>
                  <p:pic>
                    <p:nvPicPr>
                      <p:cNvPr id="0" name=""/>
                      <p:cNvPicPr>
                        <a:picLocks noChangeAspect="1" noChangeArrowheads="1"/>
                      </p:cNvPicPr>
                      <p:nvPr/>
                    </p:nvPicPr>
                    <p:blipFill>
                      <a:blip r:embed="rId9"/>
                      <a:srcRect/>
                      <a:stretch>
                        <a:fillRect/>
                      </a:stretch>
                    </p:blipFill>
                    <p:spPr bwMode="auto">
                      <a:xfrm>
                        <a:off x="1600200" y="1991591"/>
                        <a:ext cx="121602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033233420"/>
              </p:ext>
            </p:extLst>
          </p:nvPr>
        </p:nvGraphicFramePr>
        <p:xfrm>
          <a:off x="2590800" y="2419350"/>
          <a:ext cx="1154113" cy="933450"/>
        </p:xfrm>
        <a:graphic>
          <a:graphicData uri="http://schemas.openxmlformats.org/presentationml/2006/ole">
            <mc:AlternateContent xmlns:mc="http://schemas.openxmlformats.org/markup-compatibility/2006">
              <mc:Choice xmlns:v="urn:schemas-microsoft-com:vml" Requires="v">
                <p:oleObj spid="_x0000_s70713" name="Equation" r:id="rId10" imgW="952200" imgH="774360" progId="Equation.DSMT4">
                  <p:embed/>
                </p:oleObj>
              </mc:Choice>
              <mc:Fallback>
                <p:oleObj name="Equation" r:id="rId10" imgW="952200" imgH="774360" progId="Equation.DSMT4">
                  <p:embed/>
                  <p:pic>
                    <p:nvPicPr>
                      <p:cNvPr id="0" name=""/>
                      <p:cNvPicPr>
                        <a:picLocks noChangeAspect="1" noChangeArrowheads="1"/>
                      </p:cNvPicPr>
                      <p:nvPr/>
                    </p:nvPicPr>
                    <p:blipFill>
                      <a:blip r:embed="rId11"/>
                      <a:srcRect/>
                      <a:stretch>
                        <a:fillRect/>
                      </a:stretch>
                    </p:blipFill>
                    <p:spPr bwMode="auto">
                      <a:xfrm>
                        <a:off x="2590800" y="2419350"/>
                        <a:ext cx="1154113"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739071895"/>
              </p:ext>
            </p:extLst>
          </p:nvPr>
        </p:nvGraphicFramePr>
        <p:xfrm>
          <a:off x="1960418" y="3906982"/>
          <a:ext cx="1755775" cy="457200"/>
        </p:xfrm>
        <a:graphic>
          <a:graphicData uri="http://schemas.openxmlformats.org/presentationml/2006/ole">
            <mc:AlternateContent xmlns:mc="http://schemas.openxmlformats.org/markup-compatibility/2006">
              <mc:Choice xmlns:v="urn:schemas-microsoft-com:vml" Requires="v">
                <p:oleObj spid="_x0000_s70714" name="Equation" r:id="rId12" imgW="1447560" imgH="380880" progId="Equation.DSMT4">
                  <p:embed/>
                </p:oleObj>
              </mc:Choice>
              <mc:Fallback>
                <p:oleObj name="Equation" r:id="rId12" imgW="1447560" imgH="380880" progId="Equation.DSMT4">
                  <p:embed/>
                  <p:pic>
                    <p:nvPicPr>
                      <p:cNvPr id="0" name=""/>
                      <p:cNvPicPr>
                        <a:picLocks noChangeAspect="1" noChangeArrowheads="1"/>
                      </p:cNvPicPr>
                      <p:nvPr/>
                    </p:nvPicPr>
                    <p:blipFill>
                      <a:blip r:embed="rId13"/>
                      <a:srcRect/>
                      <a:stretch>
                        <a:fillRect/>
                      </a:stretch>
                    </p:blipFill>
                    <p:spPr bwMode="auto">
                      <a:xfrm>
                        <a:off x="1960418" y="3906982"/>
                        <a:ext cx="1755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4043014419"/>
              </p:ext>
            </p:extLst>
          </p:nvPr>
        </p:nvGraphicFramePr>
        <p:xfrm>
          <a:off x="4125433" y="5553740"/>
          <a:ext cx="1479550" cy="838200"/>
        </p:xfrm>
        <a:graphic>
          <a:graphicData uri="http://schemas.openxmlformats.org/presentationml/2006/ole">
            <mc:AlternateContent xmlns:mc="http://schemas.openxmlformats.org/markup-compatibility/2006">
              <mc:Choice xmlns:v="urn:schemas-microsoft-com:vml" Requires="v">
                <p:oleObj spid="_x0000_s70715" name="Equation" r:id="rId14" imgW="1218960" imgH="698400" progId="Equation.DSMT4">
                  <p:embed/>
                </p:oleObj>
              </mc:Choice>
              <mc:Fallback>
                <p:oleObj name="Equation" r:id="rId14" imgW="1218960" imgH="698400" progId="Equation.DSMT4">
                  <p:embed/>
                  <p:pic>
                    <p:nvPicPr>
                      <p:cNvPr id="0" name=""/>
                      <p:cNvPicPr>
                        <a:picLocks noChangeAspect="1" noChangeArrowheads="1"/>
                      </p:cNvPicPr>
                      <p:nvPr/>
                    </p:nvPicPr>
                    <p:blipFill>
                      <a:blip r:embed="rId15"/>
                      <a:srcRect/>
                      <a:stretch>
                        <a:fillRect/>
                      </a:stretch>
                    </p:blipFill>
                    <p:spPr bwMode="auto">
                      <a:xfrm>
                        <a:off x="4125433" y="5553740"/>
                        <a:ext cx="14795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016812614"/>
              </p:ext>
            </p:extLst>
          </p:nvPr>
        </p:nvGraphicFramePr>
        <p:xfrm>
          <a:off x="1981200" y="4385932"/>
          <a:ext cx="2617787" cy="928688"/>
        </p:xfrm>
        <a:graphic>
          <a:graphicData uri="http://schemas.openxmlformats.org/presentationml/2006/ole">
            <mc:AlternateContent xmlns:mc="http://schemas.openxmlformats.org/markup-compatibility/2006">
              <mc:Choice xmlns:v="urn:schemas-microsoft-com:vml" Requires="v">
                <p:oleObj spid="_x0000_s70716" name="Equation" r:id="rId16" imgW="2158920" imgH="774360" progId="Equation.DSMT4">
                  <p:embed/>
                </p:oleObj>
              </mc:Choice>
              <mc:Fallback>
                <p:oleObj name="Equation" r:id="rId16" imgW="2158920" imgH="774360" progId="Equation.DSMT4">
                  <p:embed/>
                  <p:pic>
                    <p:nvPicPr>
                      <p:cNvPr id="0" name=""/>
                      <p:cNvPicPr>
                        <a:picLocks noChangeAspect="1" noChangeArrowheads="1"/>
                      </p:cNvPicPr>
                      <p:nvPr/>
                    </p:nvPicPr>
                    <p:blipFill>
                      <a:blip r:embed="rId17"/>
                      <a:srcRect/>
                      <a:stretch>
                        <a:fillRect/>
                      </a:stretch>
                    </p:blipFill>
                    <p:spPr bwMode="auto">
                      <a:xfrm>
                        <a:off x="1981200" y="4385932"/>
                        <a:ext cx="2617787"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695350494"/>
              </p:ext>
            </p:extLst>
          </p:nvPr>
        </p:nvGraphicFramePr>
        <p:xfrm>
          <a:off x="2491565" y="5488136"/>
          <a:ext cx="1617663" cy="944563"/>
        </p:xfrm>
        <a:graphic>
          <a:graphicData uri="http://schemas.openxmlformats.org/presentationml/2006/ole">
            <mc:AlternateContent xmlns:mc="http://schemas.openxmlformats.org/markup-compatibility/2006">
              <mc:Choice xmlns:v="urn:schemas-microsoft-com:vml" Requires="v">
                <p:oleObj spid="_x0000_s70717" name="Equation" r:id="rId18" imgW="1333440" imgH="787320" progId="Equation.DSMT4">
                  <p:embed/>
                </p:oleObj>
              </mc:Choice>
              <mc:Fallback>
                <p:oleObj name="Equation" r:id="rId18" imgW="1333440" imgH="787320" progId="Equation.DSMT4">
                  <p:embed/>
                  <p:pic>
                    <p:nvPicPr>
                      <p:cNvPr id="0" name=""/>
                      <p:cNvPicPr>
                        <a:picLocks noChangeAspect="1" noChangeArrowheads="1"/>
                      </p:cNvPicPr>
                      <p:nvPr/>
                    </p:nvPicPr>
                    <p:blipFill>
                      <a:blip r:embed="rId19"/>
                      <a:srcRect/>
                      <a:stretch>
                        <a:fillRect/>
                      </a:stretch>
                    </p:blipFill>
                    <p:spPr bwMode="auto">
                      <a:xfrm>
                        <a:off x="2491565" y="5488136"/>
                        <a:ext cx="1617663"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46015720"/>
      </p:ext>
    </p:extLst>
  </p:cSld>
  <p:clrMapOvr>
    <a:masterClrMapping/>
  </p:clrMapOvr>
  <mc:AlternateContent xmlns:mc="http://schemas.openxmlformats.org/markup-compatibility/2006" xmlns:p14="http://schemas.microsoft.com/office/powerpoint/2010/main">
    <mc:Choice Requires="p14">
      <p:transition spd="slow" p14:dur="2000" advTm="71488"/>
    </mc:Choice>
    <mc:Fallback xmlns="">
      <p:transition spd="slow" advTm="71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multiplicative inverse</a:t>
            </a:r>
            <a:endParaRPr lang="en-CA" dirty="0"/>
          </a:p>
        </p:txBody>
      </p:sp>
      <p:sp>
        <p:nvSpPr>
          <p:cNvPr id="3" name="Content Placeholder 2"/>
          <p:cNvSpPr>
            <a:spLocks noGrp="1"/>
          </p:cNvSpPr>
          <p:nvPr>
            <p:ph idx="1"/>
          </p:nvPr>
        </p:nvSpPr>
        <p:spPr/>
        <p:txBody>
          <a:bodyPr/>
          <a:lstStyle/>
          <a:p>
            <a:r>
              <a:rPr lang="en-US" dirty="0" smtClean="0"/>
              <a:t>Thus, given                                       ,</a:t>
            </a:r>
            <a:r>
              <a:rPr lang="en-CA" dirty="0" smtClean="0"/>
              <a:t> we have that</a:t>
            </a:r>
          </a:p>
          <a:p>
            <a:endParaRPr lang="en-US" dirty="0"/>
          </a:p>
          <a:p>
            <a:endParaRPr lang="en-US" dirty="0" smtClean="0"/>
          </a:p>
          <a:p>
            <a:endParaRPr lang="en-US" dirty="0"/>
          </a:p>
          <a:p>
            <a:pPr marL="0" indent="0">
              <a:buNone/>
            </a:pPr>
            <a:endParaRPr lang="en-US" dirty="0" smtClean="0"/>
          </a:p>
        </p:txBody>
      </p:sp>
      <p:sp>
        <p:nvSpPr>
          <p:cNvPr id="4" name="Footer Placeholder 3"/>
          <p:cNvSpPr>
            <a:spLocks noGrp="1"/>
          </p:cNvSpPr>
          <p:nvPr>
            <p:ph type="ftr" sz="quarter" idx="11"/>
          </p:nvPr>
        </p:nvSpPr>
        <p:spPr/>
        <p:txBody>
          <a:bodyPr/>
          <a:lstStyle/>
          <a:p>
            <a:r>
              <a:rPr lang="en-CA" smtClean="0"/>
              <a:t>The multiplicative inverse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1525900307"/>
              </p:ext>
            </p:extLst>
          </p:nvPr>
        </p:nvGraphicFramePr>
        <p:xfrm>
          <a:off x="2286000" y="1610591"/>
          <a:ext cx="2386012" cy="428625"/>
        </p:xfrm>
        <a:graphic>
          <a:graphicData uri="http://schemas.openxmlformats.org/presentationml/2006/ole">
            <mc:AlternateContent xmlns:mc="http://schemas.openxmlformats.org/markup-compatibility/2006">
              <mc:Choice xmlns:v="urn:schemas-microsoft-com:vml" Requires="v">
                <p:oleObj spid="_x0000_s74778" name="Equation" r:id="rId6" imgW="1968480" imgH="355320" progId="Equation.DSMT4">
                  <p:embed/>
                </p:oleObj>
              </mc:Choice>
              <mc:Fallback>
                <p:oleObj name="Equation" r:id="rId6" imgW="1968480" imgH="355320" progId="Equation.DSMT4">
                  <p:embed/>
                  <p:pic>
                    <p:nvPicPr>
                      <p:cNvPr id="0" name="Object 8"/>
                      <p:cNvPicPr>
                        <a:picLocks noChangeAspect="1" noChangeArrowheads="1"/>
                      </p:cNvPicPr>
                      <p:nvPr/>
                    </p:nvPicPr>
                    <p:blipFill>
                      <a:blip r:embed="rId7"/>
                      <a:srcRect/>
                      <a:stretch>
                        <a:fillRect/>
                      </a:stretch>
                    </p:blipFill>
                    <p:spPr bwMode="auto">
                      <a:xfrm>
                        <a:off x="2286000" y="1610591"/>
                        <a:ext cx="2386012"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734739744"/>
              </p:ext>
            </p:extLst>
          </p:nvPr>
        </p:nvGraphicFramePr>
        <p:xfrm>
          <a:off x="2590800" y="2320636"/>
          <a:ext cx="1581150" cy="722313"/>
        </p:xfrm>
        <a:graphic>
          <a:graphicData uri="http://schemas.openxmlformats.org/presentationml/2006/ole">
            <mc:AlternateContent xmlns:mc="http://schemas.openxmlformats.org/markup-compatibility/2006">
              <mc:Choice xmlns:v="urn:schemas-microsoft-com:vml" Requires="v">
                <p:oleObj spid="_x0000_s74779" name="Equation" r:id="rId8" imgW="1434960" imgH="660240" progId="Equation.DSMT4">
                  <p:embed/>
                </p:oleObj>
              </mc:Choice>
              <mc:Fallback>
                <p:oleObj name="Equation" r:id="rId8" imgW="1434960" imgH="660240" progId="Equation.DSMT4">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0800" y="2320636"/>
                        <a:ext cx="1581150"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808283814"/>
              </p:ext>
            </p:extLst>
          </p:nvPr>
        </p:nvGraphicFramePr>
        <p:xfrm>
          <a:off x="4263737" y="2286000"/>
          <a:ext cx="658812" cy="847725"/>
        </p:xfrm>
        <a:graphic>
          <a:graphicData uri="http://schemas.openxmlformats.org/presentationml/2006/ole">
            <mc:AlternateContent xmlns:mc="http://schemas.openxmlformats.org/markup-compatibility/2006">
              <mc:Choice xmlns:v="urn:schemas-microsoft-com:vml" Requires="v">
                <p:oleObj spid="_x0000_s74780" name="Equation" r:id="rId10" imgW="596880" imgH="774360" progId="Equation.DSMT4">
                  <p:embed/>
                </p:oleObj>
              </mc:Choice>
              <mc:Fallback>
                <p:oleObj name="Equation" r:id="rId10" imgW="596880" imgH="774360" progId="Equation.DSMT4">
                  <p:embed/>
                  <p:pic>
                    <p:nvPicPr>
                      <p:cNvPr id="0" name="Object 13"/>
                      <p:cNvPicPr>
                        <a:picLocks noChangeAspect="1" noChangeArrowheads="1"/>
                      </p:cNvPicPr>
                      <p:nvPr/>
                    </p:nvPicPr>
                    <p:blipFill>
                      <a:blip r:embed="rId11"/>
                      <a:srcRect/>
                      <a:stretch>
                        <a:fillRect/>
                      </a:stretch>
                    </p:blipFill>
                    <p:spPr bwMode="auto">
                      <a:xfrm>
                        <a:off x="4263737" y="2286000"/>
                        <a:ext cx="658812"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082161987"/>
              </p:ext>
            </p:extLst>
          </p:nvPr>
        </p:nvGraphicFramePr>
        <p:xfrm>
          <a:off x="5029200" y="2286288"/>
          <a:ext cx="1477963" cy="841375"/>
        </p:xfrm>
        <a:graphic>
          <a:graphicData uri="http://schemas.openxmlformats.org/presentationml/2006/ole">
            <mc:AlternateContent xmlns:mc="http://schemas.openxmlformats.org/markup-compatibility/2006">
              <mc:Choice xmlns:v="urn:schemas-microsoft-com:vml" Requires="v">
                <p:oleObj spid="_x0000_s74781" name="Equation" r:id="rId12" imgW="1218960" imgH="698400" progId="Equation.DSMT4">
                  <p:embed/>
                </p:oleObj>
              </mc:Choice>
              <mc:Fallback>
                <p:oleObj name="Equation" r:id="rId12" imgW="1218960" imgH="698400" progId="Equation.DSMT4">
                  <p:embed/>
                  <p:pic>
                    <p:nvPicPr>
                      <p:cNvPr id="0" name="Object 7"/>
                      <p:cNvPicPr>
                        <a:picLocks noChangeAspect="1" noChangeArrowheads="1"/>
                      </p:cNvPicPr>
                      <p:nvPr/>
                    </p:nvPicPr>
                    <p:blipFill>
                      <a:blip r:embed="rId13"/>
                      <a:srcRect/>
                      <a:stretch>
                        <a:fillRect/>
                      </a:stretch>
                    </p:blipFill>
                    <p:spPr bwMode="auto">
                      <a:xfrm>
                        <a:off x="5029200" y="2286288"/>
                        <a:ext cx="1477963"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644302483"/>
      </p:ext>
    </p:extLst>
  </p:cSld>
  <p:clrMapOvr>
    <a:masterClrMapping/>
  </p:clrMapOvr>
  <mc:AlternateContent xmlns:mc="http://schemas.openxmlformats.org/markup-compatibility/2006" xmlns:p14="http://schemas.microsoft.com/office/powerpoint/2010/main">
    <mc:Choice Requires="p14">
      <p:transition spd="slow" p14:dur="2000" advTm="19935"/>
    </mc:Choice>
    <mc:Fallback xmlns="">
      <p:transition spd="slow" advTm="19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C:\Users\Douglas\Desktop\z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9246" y="3000750"/>
            <a:ext cx="3241554" cy="3095250"/>
          </a:xfrm>
          <a:prstGeom prst="rect">
            <a:avLst/>
          </a:prstGeom>
          <a:noFill/>
          <a:extLst>
            <a:ext uri="{909E8E84-426E-40DD-AFC4-6F175D3DCCD1}">
              <a14:hiddenFill xmlns:a14="http://schemas.microsoft.com/office/drawing/2010/main">
                <a:solidFill>
                  <a:srgbClr val="FFFFFF"/>
                </a:solidFill>
              </a14:hiddenFill>
            </a:ext>
          </a:extLst>
        </p:spPr>
      </p:pic>
      <p:pic>
        <p:nvPicPr>
          <p:cNvPr id="73730" name="Picture 2" descr="C:\Users\Douglas\Desktop\z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9246" y="3000750"/>
            <a:ext cx="3241554" cy="30952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Geometric interpretation</a:t>
            </a:r>
            <a:endParaRPr lang="en-CA" dirty="0"/>
          </a:p>
        </p:txBody>
      </p:sp>
      <p:sp>
        <p:nvSpPr>
          <p:cNvPr id="3" name="Content Placeholder 2"/>
          <p:cNvSpPr>
            <a:spLocks noGrp="1"/>
          </p:cNvSpPr>
          <p:nvPr>
            <p:ph idx="1"/>
          </p:nvPr>
        </p:nvSpPr>
        <p:spPr/>
        <p:txBody>
          <a:bodyPr/>
          <a:lstStyle/>
          <a:p>
            <a:r>
              <a:rPr lang="en-US" dirty="0" smtClean="0"/>
              <a:t>The geometric interpretation of the multiplicative inverse is</a:t>
            </a:r>
          </a:p>
          <a:p>
            <a:pPr lvl="1"/>
            <a:r>
              <a:rPr lang="en-US" dirty="0" smtClean="0"/>
              <a:t>The angle is that of the conjugate</a:t>
            </a:r>
          </a:p>
          <a:p>
            <a:pPr lvl="1"/>
            <a:r>
              <a:rPr lang="en-US" dirty="0" smtClean="0"/>
              <a:t>The magnitude is one over the length of the complex number</a:t>
            </a:r>
            <a:endParaRPr lang="en-US" dirty="0"/>
          </a:p>
        </p:txBody>
      </p:sp>
      <p:sp>
        <p:nvSpPr>
          <p:cNvPr id="4" name="Footer Placeholder 3"/>
          <p:cNvSpPr>
            <a:spLocks noGrp="1"/>
          </p:cNvSpPr>
          <p:nvPr>
            <p:ph type="ftr" sz="quarter" idx="11"/>
          </p:nvPr>
        </p:nvSpPr>
        <p:spPr/>
        <p:txBody>
          <a:bodyPr/>
          <a:lstStyle/>
          <a:p>
            <a:r>
              <a:rPr lang="en-CA" smtClean="0"/>
              <a:t>The multiplicative inverse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15</a:t>
            </a:fld>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59750284"/>
      </p:ext>
    </p:extLst>
  </p:cSld>
  <p:clrMapOvr>
    <a:masterClrMapping/>
  </p:clrMapOvr>
  <mc:AlternateContent xmlns:mc="http://schemas.openxmlformats.org/markup-compatibility/2006" xmlns:p14="http://schemas.microsoft.com/office/powerpoint/2010/main">
    <mc:Choice Requires="p14">
      <p:transition spd="slow" p14:dur="2000" advTm="48403"/>
    </mc:Choice>
    <mc:Fallback xmlns="">
      <p:transition spd="slow" advTm="48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7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descr="C:\Users\Douglas\Desktop\z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9246" y="3000750"/>
            <a:ext cx="3241554" cy="30952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Geometric interpretation</a:t>
            </a:r>
            <a:endParaRPr lang="en-CA" dirty="0"/>
          </a:p>
        </p:txBody>
      </p:sp>
      <p:sp>
        <p:nvSpPr>
          <p:cNvPr id="3" name="Content Placeholder 2"/>
          <p:cNvSpPr>
            <a:spLocks noGrp="1"/>
          </p:cNvSpPr>
          <p:nvPr>
            <p:ph idx="1"/>
          </p:nvPr>
        </p:nvSpPr>
        <p:spPr/>
        <p:txBody>
          <a:bodyPr/>
          <a:lstStyle/>
          <a:p>
            <a:r>
              <a:rPr lang="en-US" dirty="0" smtClean="0"/>
              <a:t>Here are two examples where </a:t>
            </a:r>
            <a:r>
              <a:rPr lang="en-US" dirty="0" smtClean="0">
                <a:latin typeface="Times New Roman" panose="02020603050405020304" pitchFamily="18" charset="0"/>
              </a:rPr>
              <a:t>|z| &lt; 1</a:t>
            </a:r>
            <a:r>
              <a:rPr lang="en-US" dirty="0" smtClean="0"/>
              <a:t> and </a:t>
            </a:r>
            <a:r>
              <a:rPr lang="en-US" dirty="0" smtClean="0">
                <a:latin typeface="Times New Roman" panose="02020603050405020304" pitchFamily="18" charset="0"/>
              </a:rPr>
              <a:t>|</a:t>
            </a:r>
            <a:r>
              <a:rPr lang="en-US" i="1" dirty="0" smtClean="0">
                <a:latin typeface="Times New Roman" panose="02020603050405020304" pitchFamily="18" charset="0"/>
              </a:rPr>
              <a:t>w</a:t>
            </a:r>
            <a:r>
              <a:rPr lang="en-US" dirty="0" smtClean="0">
                <a:latin typeface="Times New Roman" panose="02020603050405020304" pitchFamily="18" charset="0"/>
              </a:rPr>
              <a:t>| &lt; 1</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The multiplicative inverse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16</a:t>
            </a:fld>
            <a:endParaRPr lang="en-CA"/>
          </a:p>
        </p:txBody>
      </p:sp>
      <p:pic>
        <p:nvPicPr>
          <p:cNvPr id="76805" name="Picture 5" descr="C:\Users\Douglas\Desktop\z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9246" y="3000750"/>
            <a:ext cx="3241554" cy="309525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54266401"/>
      </p:ext>
    </p:extLst>
  </p:cSld>
  <p:clrMapOvr>
    <a:masterClrMapping/>
  </p:clrMapOvr>
  <mc:AlternateContent xmlns:mc="http://schemas.openxmlformats.org/markup-compatibility/2006" xmlns:p14="http://schemas.microsoft.com/office/powerpoint/2010/main">
    <mc:Choice Requires="p14">
      <p:transition spd="slow" p14:dur="2000" advTm="48721"/>
    </mc:Choice>
    <mc:Fallback xmlns="">
      <p:transition spd="slow" advTm="48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8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a:t>
            </a:r>
            <a:endParaRPr lang="en-CA" dirty="0"/>
          </a:p>
        </p:txBody>
      </p:sp>
      <p:sp>
        <p:nvSpPr>
          <p:cNvPr id="3" name="Content Placeholder 2"/>
          <p:cNvSpPr>
            <a:spLocks noGrp="1"/>
          </p:cNvSpPr>
          <p:nvPr>
            <p:ph idx="1"/>
          </p:nvPr>
        </p:nvSpPr>
        <p:spPr/>
        <p:txBody>
          <a:bodyPr/>
          <a:lstStyle/>
          <a:p>
            <a:pPr marL="57150" indent="0">
              <a:buNone/>
            </a:pPr>
            <a:r>
              <a:rPr lang="en-US" dirty="0" smtClean="0"/>
              <a:t>Theorem:	</a:t>
            </a:r>
            <a:endParaRPr lang="en-US" dirty="0"/>
          </a:p>
          <a:p>
            <a:pPr marL="0" indent="0">
              <a:buNone/>
            </a:pPr>
            <a:endParaRPr lang="en-US" dirty="0" smtClean="0"/>
          </a:p>
          <a:p>
            <a:pPr marL="0" indent="0">
              <a:buNone/>
            </a:pPr>
            <a:endParaRPr lang="en-US" dirty="0"/>
          </a:p>
          <a:p>
            <a:pPr marL="0" indent="0">
              <a:buNone/>
            </a:pPr>
            <a:r>
              <a:rPr lang="en-US" dirty="0" smtClean="0"/>
              <a:t>Proof:	</a:t>
            </a:r>
            <a:endParaRPr lang="en-US" dirty="0"/>
          </a:p>
          <a:p>
            <a:pPr marL="0" indent="0">
              <a:buNone/>
            </a:pPr>
            <a:endParaRPr lang="en-CA" dirty="0"/>
          </a:p>
        </p:txBody>
      </p:sp>
      <p:sp>
        <p:nvSpPr>
          <p:cNvPr id="4" name="Footer Placeholder 3"/>
          <p:cNvSpPr>
            <a:spLocks noGrp="1"/>
          </p:cNvSpPr>
          <p:nvPr>
            <p:ph type="ftr" sz="quarter" idx="11"/>
          </p:nvPr>
        </p:nvSpPr>
        <p:spPr/>
        <p:txBody>
          <a:bodyPr/>
          <a:lstStyle/>
          <a:p>
            <a:r>
              <a:rPr lang="en-CA" smtClean="0"/>
              <a:t>The multiplicative inverse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17</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2358775976"/>
              </p:ext>
            </p:extLst>
          </p:nvPr>
        </p:nvGraphicFramePr>
        <p:xfrm>
          <a:off x="1905000" y="1512888"/>
          <a:ext cx="1322388" cy="587375"/>
        </p:xfrm>
        <a:graphic>
          <a:graphicData uri="http://schemas.openxmlformats.org/presentationml/2006/ole">
            <mc:AlternateContent xmlns:mc="http://schemas.openxmlformats.org/markup-compatibility/2006">
              <mc:Choice xmlns:v="urn:schemas-microsoft-com:vml" Requires="v">
                <p:oleObj spid="_x0000_s77830" name="Equation" r:id="rId6" imgW="1091880" imgH="482400" progId="Equation.DSMT4">
                  <p:embed/>
                </p:oleObj>
              </mc:Choice>
              <mc:Fallback>
                <p:oleObj name="Equation" r:id="rId6" imgW="1091880" imgH="482400" progId="Equation.DSMT4">
                  <p:embed/>
                  <p:pic>
                    <p:nvPicPr>
                      <p:cNvPr id="0" name=""/>
                      <p:cNvPicPr>
                        <a:picLocks noChangeAspect="1" noChangeArrowheads="1"/>
                      </p:cNvPicPr>
                      <p:nvPr/>
                    </p:nvPicPr>
                    <p:blipFill>
                      <a:blip r:embed="rId7"/>
                      <a:srcRect/>
                      <a:stretch>
                        <a:fillRect/>
                      </a:stretch>
                    </p:blipFill>
                    <p:spPr bwMode="auto">
                      <a:xfrm>
                        <a:off x="1905000" y="1512888"/>
                        <a:ext cx="132238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339958726"/>
              </p:ext>
            </p:extLst>
          </p:nvPr>
        </p:nvGraphicFramePr>
        <p:xfrm>
          <a:off x="1905000" y="2819400"/>
          <a:ext cx="952500" cy="339725"/>
        </p:xfrm>
        <a:graphic>
          <a:graphicData uri="http://schemas.openxmlformats.org/presentationml/2006/ole">
            <mc:AlternateContent xmlns:mc="http://schemas.openxmlformats.org/markup-compatibility/2006">
              <mc:Choice xmlns:v="urn:schemas-microsoft-com:vml" Requires="v">
                <p:oleObj spid="_x0000_s77831" name="Equation" r:id="rId8" imgW="787320" imgH="279360" progId="Equation.DSMT4">
                  <p:embed/>
                </p:oleObj>
              </mc:Choice>
              <mc:Fallback>
                <p:oleObj name="Equation" r:id="rId8" imgW="787320" imgH="279360" progId="Equation.DSMT4">
                  <p:embed/>
                  <p:pic>
                    <p:nvPicPr>
                      <p:cNvPr id="0" name=""/>
                      <p:cNvPicPr>
                        <a:picLocks noChangeAspect="1" noChangeArrowheads="1"/>
                      </p:cNvPicPr>
                      <p:nvPr/>
                    </p:nvPicPr>
                    <p:blipFill>
                      <a:blip r:embed="rId9"/>
                      <a:srcRect/>
                      <a:stretch>
                        <a:fillRect/>
                      </a:stretch>
                    </p:blipFill>
                    <p:spPr bwMode="auto">
                      <a:xfrm>
                        <a:off x="1905000" y="2819400"/>
                        <a:ext cx="952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Box 12"/>
          <p:cNvSpPr txBox="1"/>
          <p:nvPr/>
        </p:nvSpPr>
        <p:spPr>
          <a:xfrm>
            <a:off x="2895600" y="2819400"/>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618358782"/>
      </p:ext>
    </p:extLst>
  </p:cSld>
  <p:clrMapOvr>
    <a:masterClrMapping/>
  </p:clrMapOvr>
  <mc:AlternateContent xmlns:mc="http://schemas.openxmlformats.org/markup-compatibility/2006" xmlns:p14="http://schemas.microsoft.com/office/powerpoint/2010/main">
    <mc:Choice Requires="p14">
      <p:transition spd="slow" p14:dur="2000" advTm="34381"/>
    </mc:Choice>
    <mc:Fallback xmlns="">
      <p:transition spd="slow" advTm="34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a:t>
            </a:r>
            <a:endParaRPr lang="en-CA" dirty="0"/>
          </a:p>
        </p:txBody>
      </p:sp>
      <p:sp>
        <p:nvSpPr>
          <p:cNvPr id="3" name="Content Placeholder 2"/>
          <p:cNvSpPr>
            <a:spLocks noGrp="1"/>
          </p:cNvSpPr>
          <p:nvPr>
            <p:ph idx="1"/>
          </p:nvPr>
        </p:nvSpPr>
        <p:spPr/>
        <p:txBody>
          <a:bodyPr/>
          <a:lstStyle/>
          <a:p>
            <a:pPr marL="57150" indent="0">
              <a:buNone/>
            </a:pPr>
            <a:r>
              <a:rPr lang="en-US" dirty="0" smtClean="0"/>
              <a:t>Theorem:	</a:t>
            </a:r>
            <a:endParaRPr lang="en-US" dirty="0"/>
          </a:p>
          <a:p>
            <a:pPr marL="0" indent="0">
              <a:buNone/>
            </a:pPr>
            <a:endParaRPr lang="en-US" dirty="0" smtClean="0"/>
          </a:p>
          <a:p>
            <a:pPr marL="0" indent="0">
              <a:buNone/>
            </a:pPr>
            <a:endParaRPr lang="en-US" dirty="0"/>
          </a:p>
          <a:p>
            <a:pPr marL="0" indent="0">
              <a:buNone/>
            </a:pPr>
            <a:r>
              <a:rPr lang="en-US" dirty="0" smtClean="0"/>
              <a:t>Proof:	</a:t>
            </a:r>
            <a:endParaRPr lang="en-US" dirty="0"/>
          </a:p>
          <a:p>
            <a:pPr marL="0" indent="0">
              <a:buNone/>
            </a:pPr>
            <a:endParaRPr lang="en-CA" dirty="0"/>
          </a:p>
        </p:txBody>
      </p:sp>
      <p:sp>
        <p:nvSpPr>
          <p:cNvPr id="4" name="Footer Placeholder 3"/>
          <p:cNvSpPr>
            <a:spLocks noGrp="1"/>
          </p:cNvSpPr>
          <p:nvPr>
            <p:ph type="ftr" sz="quarter" idx="11"/>
          </p:nvPr>
        </p:nvSpPr>
        <p:spPr/>
        <p:txBody>
          <a:bodyPr/>
          <a:lstStyle/>
          <a:p>
            <a:r>
              <a:rPr lang="en-CA" smtClean="0"/>
              <a:t>The multiplicative inverse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18</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128164709"/>
              </p:ext>
            </p:extLst>
          </p:nvPr>
        </p:nvGraphicFramePr>
        <p:xfrm>
          <a:off x="1839191" y="1513609"/>
          <a:ext cx="1752600" cy="587375"/>
        </p:xfrm>
        <a:graphic>
          <a:graphicData uri="http://schemas.openxmlformats.org/presentationml/2006/ole">
            <mc:AlternateContent xmlns:mc="http://schemas.openxmlformats.org/markup-compatibility/2006">
              <mc:Choice xmlns:v="urn:schemas-microsoft-com:vml" Requires="v">
                <p:oleObj spid="_x0000_s54369" name="Equation" r:id="rId6" imgW="1447560" imgH="482400" progId="Equation.DSMT4">
                  <p:embed/>
                </p:oleObj>
              </mc:Choice>
              <mc:Fallback>
                <p:oleObj name="Equation" r:id="rId6" imgW="1447560" imgH="482400" progId="Equation.DSMT4">
                  <p:embed/>
                  <p:pic>
                    <p:nvPicPr>
                      <p:cNvPr id="0" name="Object 10"/>
                      <p:cNvPicPr>
                        <a:picLocks noChangeAspect="1" noChangeArrowheads="1"/>
                      </p:cNvPicPr>
                      <p:nvPr/>
                    </p:nvPicPr>
                    <p:blipFill>
                      <a:blip r:embed="rId7"/>
                      <a:srcRect/>
                      <a:stretch>
                        <a:fillRect/>
                      </a:stretch>
                    </p:blipFill>
                    <p:spPr bwMode="auto">
                      <a:xfrm>
                        <a:off x="1839191" y="1513609"/>
                        <a:ext cx="17526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946855368"/>
              </p:ext>
            </p:extLst>
          </p:nvPr>
        </p:nvGraphicFramePr>
        <p:xfrm>
          <a:off x="3058391" y="3392488"/>
          <a:ext cx="908050" cy="341312"/>
        </p:xfrm>
        <a:graphic>
          <a:graphicData uri="http://schemas.openxmlformats.org/presentationml/2006/ole">
            <mc:AlternateContent xmlns:mc="http://schemas.openxmlformats.org/markup-compatibility/2006">
              <mc:Choice xmlns:v="urn:schemas-microsoft-com:vml" Requires="v">
                <p:oleObj spid="_x0000_s54370" name="Equation" r:id="rId8" imgW="749160" imgH="279360" progId="Equation.DSMT4">
                  <p:embed/>
                </p:oleObj>
              </mc:Choice>
              <mc:Fallback>
                <p:oleObj name="Equation" r:id="rId8" imgW="749160" imgH="279360" progId="Equation.DSMT4">
                  <p:embed/>
                  <p:pic>
                    <p:nvPicPr>
                      <p:cNvPr id="0" name=""/>
                      <p:cNvPicPr>
                        <a:picLocks noChangeAspect="1" noChangeArrowheads="1"/>
                      </p:cNvPicPr>
                      <p:nvPr/>
                    </p:nvPicPr>
                    <p:blipFill>
                      <a:blip r:embed="rId9"/>
                      <a:srcRect/>
                      <a:stretch>
                        <a:fillRect/>
                      </a:stretch>
                    </p:blipFill>
                    <p:spPr bwMode="auto">
                      <a:xfrm>
                        <a:off x="3058391" y="3392488"/>
                        <a:ext cx="90805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207704883"/>
              </p:ext>
            </p:extLst>
          </p:nvPr>
        </p:nvGraphicFramePr>
        <p:xfrm>
          <a:off x="3048000" y="2782888"/>
          <a:ext cx="1108075" cy="587375"/>
        </p:xfrm>
        <a:graphic>
          <a:graphicData uri="http://schemas.openxmlformats.org/presentationml/2006/ole">
            <mc:AlternateContent xmlns:mc="http://schemas.openxmlformats.org/markup-compatibility/2006">
              <mc:Choice xmlns:v="urn:schemas-microsoft-com:vml" Requires="v">
                <p:oleObj spid="_x0000_s54371" name="Equation" r:id="rId10" imgW="914400" imgH="482400" progId="Equation.DSMT4">
                  <p:embed/>
                </p:oleObj>
              </mc:Choice>
              <mc:Fallback>
                <p:oleObj name="Equation" r:id="rId10" imgW="914400" imgH="482400" progId="Equation.DSMT4">
                  <p:embed/>
                  <p:pic>
                    <p:nvPicPr>
                      <p:cNvPr id="0" name=""/>
                      <p:cNvPicPr>
                        <a:picLocks noChangeAspect="1" noChangeArrowheads="1"/>
                      </p:cNvPicPr>
                      <p:nvPr/>
                    </p:nvPicPr>
                    <p:blipFill>
                      <a:blip r:embed="rId11"/>
                      <a:srcRect/>
                      <a:stretch>
                        <a:fillRect/>
                      </a:stretch>
                    </p:blipFill>
                    <p:spPr bwMode="auto">
                      <a:xfrm>
                        <a:off x="3048000" y="2782888"/>
                        <a:ext cx="110807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7770650"/>
              </p:ext>
            </p:extLst>
          </p:nvPr>
        </p:nvGraphicFramePr>
        <p:xfrm>
          <a:off x="1981200" y="2782888"/>
          <a:ext cx="1030288" cy="587375"/>
        </p:xfrm>
        <a:graphic>
          <a:graphicData uri="http://schemas.openxmlformats.org/presentationml/2006/ole">
            <mc:AlternateContent xmlns:mc="http://schemas.openxmlformats.org/markup-compatibility/2006">
              <mc:Choice xmlns:v="urn:schemas-microsoft-com:vml" Requires="v">
                <p:oleObj spid="_x0000_s54372" name="Equation" r:id="rId12" imgW="850680" imgH="482400" progId="Equation.DSMT4">
                  <p:embed/>
                </p:oleObj>
              </mc:Choice>
              <mc:Fallback>
                <p:oleObj name="Equation" r:id="rId12" imgW="850680" imgH="482400" progId="Equation.DSMT4">
                  <p:embed/>
                  <p:pic>
                    <p:nvPicPr>
                      <p:cNvPr id="0" name=""/>
                      <p:cNvPicPr>
                        <a:picLocks noChangeAspect="1" noChangeArrowheads="1"/>
                      </p:cNvPicPr>
                      <p:nvPr/>
                    </p:nvPicPr>
                    <p:blipFill>
                      <a:blip r:embed="rId13"/>
                      <a:srcRect/>
                      <a:stretch>
                        <a:fillRect/>
                      </a:stretch>
                    </p:blipFill>
                    <p:spPr bwMode="auto">
                      <a:xfrm>
                        <a:off x="1981200" y="2782888"/>
                        <a:ext cx="103028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Box 13"/>
          <p:cNvSpPr txBox="1"/>
          <p:nvPr/>
        </p:nvSpPr>
        <p:spPr>
          <a:xfrm>
            <a:off x="4114800" y="3352800"/>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pic>
        <p:nvPicPr>
          <p:cNvPr id="15" name="Audio 1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71338682"/>
      </p:ext>
    </p:extLst>
  </p:cSld>
  <p:clrMapOvr>
    <a:masterClrMapping/>
  </p:clrMapOvr>
  <mc:AlternateContent xmlns:mc="http://schemas.openxmlformats.org/markup-compatibility/2006" xmlns:p14="http://schemas.microsoft.com/office/powerpoint/2010/main">
    <mc:Choice Requires="p14">
      <p:transition spd="slow" p14:dur="2000" advTm="49951"/>
    </mc:Choice>
    <mc:Fallback xmlns="">
      <p:transition spd="slow" advTm="49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5"/>
                </p:tgtEl>
              </p:cMediaNode>
            </p:audio>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a:t>
            </a:r>
            <a:endParaRPr lang="en-CA" dirty="0"/>
          </a:p>
        </p:txBody>
      </p:sp>
      <p:sp>
        <p:nvSpPr>
          <p:cNvPr id="3" name="Content Placeholder 2"/>
          <p:cNvSpPr>
            <a:spLocks noGrp="1"/>
          </p:cNvSpPr>
          <p:nvPr>
            <p:ph idx="1"/>
          </p:nvPr>
        </p:nvSpPr>
        <p:spPr/>
        <p:txBody>
          <a:bodyPr/>
          <a:lstStyle/>
          <a:p>
            <a:pPr marL="57150" indent="0">
              <a:buNone/>
            </a:pPr>
            <a:r>
              <a:rPr lang="en-US" dirty="0" smtClean="0"/>
              <a:t>Theorem:	</a:t>
            </a:r>
            <a:endParaRPr lang="en-US" dirty="0"/>
          </a:p>
          <a:p>
            <a:pPr marL="0" indent="0">
              <a:buNone/>
            </a:pPr>
            <a:endParaRPr lang="en-US" dirty="0" smtClean="0"/>
          </a:p>
          <a:p>
            <a:pPr marL="0" indent="0">
              <a:buNone/>
            </a:pPr>
            <a:endParaRPr lang="en-US" dirty="0"/>
          </a:p>
          <a:p>
            <a:pPr marL="0" indent="0">
              <a:buNone/>
            </a:pPr>
            <a:r>
              <a:rPr lang="en-US" dirty="0" smtClean="0"/>
              <a:t>Proof:	</a:t>
            </a:r>
            <a:endParaRPr lang="en-US" dirty="0"/>
          </a:p>
          <a:p>
            <a:pPr marL="0" indent="0">
              <a:buNone/>
            </a:pPr>
            <a:endParaRPr lang="en-CA" dirty="0"/>
          </a:p>
        </p:txBody>
      </p:sp>
      <p:sp>
        <p:nvSpPr>
          <p:cNvPr id="4" name="Footer Placeholder 3"/>
          <p:cNvSpPr>
            <a:spLocks noGrp="1"/>
          </p:cNvSpPr>
          <p:nvPr>
            <p:ph type="ftr" sz="quarter" idx="11"/>
          </p:nvPr>
        </p:nvSpPr>
        <p:spPr/>
        <p:txBody>
          <a:bodyPr/>
          <a:lstStyle/>
          <a:p>
            <a:r>
              <a:rPr lang="en-CA" smtClean="0"/>
              <a:t>The multiplicative inverse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19</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2205975108"/>
              </p:ext>
            </p:extLst>
          </p:nvPr>
        </p:nvGraphicFramePr>
        <p:xfrm>
          <a:off x="1865312" y="1435100"/>
          <a:ext cx="1106488" cy="850900"/>
        </p:xfrm>
        <a:graphic>
          <a:graphicData uri="http://schemas.openxmlformats.org/presentationml/2006/ole">
            <mc:AlternateContent xmlns:mc="http://schemas.openxmlformats.org/markup-compatibility/2006">
              <mc:Choice xmlns:v="urn:schemas-microsoft-com:vml" Requires="v">
                <p:oleObj spid="_x0000_s71706" name="Equation" r:id="rId6" imgW="914400" imgH="698400" progId="Equation.DSMT4">
                  <p:embed/>
                </p:oleObj>
              </mc:Choice>
              <mc:Fallback>
                <p:oleObj name="Equation" r:id="rId6" imgW="914400" imgH="698400" progId="Equation.DSMT4">
                  <p:embed/>
                  <p:pic>
                    <p:nvPicPr>
                      <p:cNvPr id="0" name=""/>
                      <p:cNvPicPr>
                        <a:picLocks noChangeAspect="1" noChangeArrowheads="1"/>
                      </p:cNvPicPr>
                      <p:nvPr/>
                    </p:nvPicPr>
                    <p:blipFill>
                      <a:blip r:embed="rId7"/>
                      <a:srcRect/>
                      <a:stretch>
                        <a:fillRect/>
                      </a:stretch>
                    </p:blipFill>
                    <p:spPr bwMode="auto">
                      <a:xfrm>
                        <a:off x="1865312" y="1435100"/>
                        <a:ext cx="110648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57066977"/>
              </p:ext>
            </p:extLst>
          </p:nvPr>
        </p:nvGraphicFramePr>
        <p:xfrm>
          <a:off x="3918099" y="2590800"/>
          <a:ext cx="722313" cy="957262"/>
        </p:xfrm>
        <a:graphic>
          <a:graphicData uri="http://schemas.openxmlformats.org/presentationml/2006/ole">
            <mc:AlternateContent xmlns:mc="http://schemas.openxmlformats.org/markup-compatibility/2006">
              <mc:Choice xmlns:v="urn:schemas-microsoft-com:vml" Requires="v">
                <p:oleObj spid="_x0000_s71707" name="Equation" r:id="rId8" imgW="596880" imgH="787320" progId="Equation.DSMT4">
                  <p:embed/>
                </p:oleObj>
              </mc:Choice>
              <mc:Fallback>
                <p:oleObj name="Equation" r:id="rId8" imgW="596880" imgH="787320" progId="Equation.DSMT4">
                  <p:embed/>
                  <p:pic>
                    <p:nvPicPr>
                      <p:cNvPr id="0" name=""/>
                      <p:cNvPicPr>
                        <a:picLocks noChangeAspect="1" noChangeArrowheads="1"/>
                      </p:cNvPicPr>
                      <p:nvPr/>
                    </p:nvPicPr>
                    <p:blipFill>
                      <a:blip r:embed="rId9"/>
                      <a:srcRect/>
                      <a:stretch>
                        <a:fillRect/>
                      </a:stretch>
                    </p:blipFill>
                    <p:spPr bwMode="auto">
                      <a:xfrm>
                        <a:off x="3918099" y="2590800"/>
                        <a:ext cx="722313"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354380096"/>
              </p:ext>
            </p:extLst>
          </p:nvPr>
        </p:nvGraphicFramePr>
        <p:xfrm>
          <a:off x="1841202" y="2514600"/>
          <a:ext cx="1338263" cy="1050925"/>
        </p:xfrm>
        <a:graphic>
          <a:graphicData uri="http://schemas.openxmlformats.org/presentationml/2006/ole">
            <mc:AlternateContent xmlns:mc="http://schemas.openxmlformats.org/markup-compatibility/2006">
              <mc:Choice xmlns:v="urn:schemas-microsoft-com:vml" Requires="v">
                <p:oleObj spid="_x0000_s71708" name="Equation" r:id="rId10" imgW="1104840" imgH="863280" progId="Equation.DSMT4">
                  <p:embed/>
                </p:oleObj>
              </mc:Choice>
              <mc:Fallback>
                <p:oleObj name="Equation" r:id="rId10" imgW="1104840" imgH="863280" progId="Equation.DSMT4">
                  <p:embed/>
                  <p:pic>
                    <p:nvPicPr>
                      <p:cNvPr id="0" name=""/>
                      <p:cNvPicPr>
                        <a:picLocks noChangeAspect="1" noChangeArrowheads="1"/>
                      </p:cNvPicPr>
                      <p:nvPr/>
                    </p:nvPicPr>
                    <p:blipFill>
                      <a:blip r:embed="rId11"/>
                      <a:srcRect/>
                      <a:stretch>
                        <a:fillRect/>
                      </a:stretch>
                    </p:blipFill>
                    <p:spPr bwMode="auto">
                      <a:xfrm>
                        <a:off x="1841202" y="2514600"/>
                        <a:ext cx="1338263"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876391919"/>
              </p:ext>
            </p:extLst>
          </p:nvPr>
        </p:nvGraphicFramePr>
        <p:xfrm>
          <a:off x="3179134" y="2514600"/>
          <a:ext cx="722313" cy="1035050"/>
        </p:xfrm>
        <a:graphic>
          <a:graphicData uri="http://schemas.openxmlformats.org/presentationml/2006/ole">
            <mc:AlternateContent xmlns:mc="http://schemas.openxmlformats.org/markup-compatibility/2006">
              <mc:Choice xmlns:v="urn:schemas-microsoft-com:vml" Requires="v">
                <p:oleObj spid="_x0000_s71709" name="Equation" r:id="rId12" imgW="596880" imgH="850680" progId="Equation.DSMT4">
                  <p:embed/>
                </p:oleObj>
              </mc:Choice>
              <mc:Fallback>
                <p:oleObj name="Equation" r:id="rId12" imgW="596880" imgH="850680" progId="Equation.DSMT4">
                  <p:embed/>
                  <p:pic>
                    <p:nvPicPr>
                      <p:cNvPr id="0" name=""/>
                      <p:cNvPicPr>
                        <a:picLocks noChangeAspect="1" noChangeArrowheads="1"/>
                      </p:cNvPicPr>
                      <p:nvPr/>
                    </p:nvPicPr>
                    <p:blipFill>
                      <a:blip r:embed="rId13"/>
                      <a:srcRect/>
                      <a:stretch>
                        <a:fillRect/>
                      </a:stretch>
                    </p:blipFill>
                    <p:spPr bwMode="auto">
                      <a:xfrm>
                        <a:off x="3179134" y="2514600"/>
                        <a:ext cx="722313"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039786402"/>
              </p:ext>
            </p:extLst>
          </p:nvPr>
        </p:nvGraphicFramePr>
        <p:xfrm>
          <a:off x="4658833" y="2645734"/>
          <a:ext cx="585787" cy="849312"/>
        </p:xfrm>
        <a:graphic>
          <a:graphicData uri="http://schemas.openxmlformats.org/presentationml/2006/ole">
            <mc:AlternateContent xmlns:mc="http://schemas.openxmlformats.org/markup-compatibility/2006">
              <mc:Choice xmlns:v="urn:schemas-microsoft-com:vml" Requires="v">
                <p:oleObj spid="_x0000_s71710" name="Equation" r:id="rId14" imgW="482400" imgH="698400" progId="Equation.DSMT4">
                  <p:embed/>
                </p:oleObj>
              </mc:Choice>
              <mc:Fallback>
                <p:oleObj name="Equation" r:id="rId14" imgW="482400" imgH="698400" progId="Equation.DSMT4">
                  <p:embed/>
                  <p:pic>
                    <p:nvPicPr>
                      <p:cNvPr id="0" name=""/>
                      <p:cNvPicPr>
                        <a:picLocks noChangeAspect="1" noChangeArrowheads="1"/>
                      </p:cNvPicPr>
                      <p:nvPr/>
                    </p:nvPicPr>
                    <p:blipFill>
                      <a:blip r:embed="rId15"/>
                      <a:srcRect/>
                      <a:stretch>
                        <a:fillRect/>
                      </a:stretch>
                    </p:blipFill>
                    <p:spPr bwMode="auto">
                      <a:xfrm>
                        <a:off x="4658833" y="2645734"/>
                        <a:ext cx="585787"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Box 13"/>
          <p:cNvSpPr txBox="1"/>
          <p:nvPr/>
        </p:nvSpPr>
        <p:spPr>
          <a:xfrm>
            <a:off x="5410200" y="2819400"/>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329126548"/>
      </p:ext>
    </p:extLst>
  </p:cSld>
  <p:clrMapOvr>
    <a:masterClrMapping/>
  </p:clrMapOvr>
  <mc:AlternateContent xmlns:mc="http://schemas.openxmlformats.org/markup-compatibility/2006" xmlns:p14="http://schemas.microsoft.com/office/powerpoint/2010/main">
    <mc:Choice Requires="p14">
      <p:transition spd="slow" p14:dur="2000" advTm="50001"/>
    </mc:Choice>
    <mc:Fallback xmlns="">
      <p:transition spd="slow" advTm="50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Define the multiplicative inverse of a complex number</a:t>
            </a:r>
          </a:p>
          <a:p>
            <a:pPr lvl="1"/>
            <a:r>
              <a:rPr lang="en-US" dirty="0" smtClean="0"/>
              <a:t>Derive it from:</a:t>
            </a:r>
          </a:p>
          <a:p>
            <a:pPr lvl="2"/>
            <a:r>
              <a:rPr lang="en-US" dirty="0" smtClean="0"/>
              <a:t>The rectangular representation</a:t>
            </a:r>
          </a:p>
          <a:p>
            <a:pPr lvl="2"/>
            <a:r>
              <a:rPr lang="en-US" dirty="0" smtClean="0"/>
              <a:t>The application of the complex conjugate</a:t>
            </a:r>
          </a:p>
          <a:p>
            <a:pPr lvl="2"/>
            <a:r>
              <a:rPr lang="en-US" dirty="0" smtClean="0"/>
              <a:t>The polar representation</a:t>
            </a:r>
          </a:p>
          <a:p>
            <a:pPr lvl="1"/>
            <a:r>
              <a:rPr lang="en-US" dirty="0" smtClean="0"/>
              <a:t>Look at a geometric interpretation</a:t>
            </a:r>
          </a:p>
          <a:p>
            <a:pPr lvl="1"/>
            <a:r>
              <a:rPr lang="en-US" dirty="0" smtClean="0"/>
              <a:t>Observe some properties</a:t>
            </a:r>
          </a:p>
        </p:txBody>
      </p:sp>
      <p:sp>
        <p:nvSpPr>
          <p:cNvPr id="4" name="Footer Placeholder 3"/>
          <p:cNvSpPr>
            <a:spLocks noGrp="1"/>
          </p:cNvSpPr>
          <p:nvPr>
            <p:ph type="ftr" sz="quarter" idx="11"/>
          </p:nvPr>
        </p:nvSpPr>
        <p:spPr/>
        <p:txBody>
          <a:bodyPr/>
          <a:lstStyle/>
          <a:p>
            <a:r>
              <a:rPr lang="en-CA" smtClean="0"/>
              <a:t>The multiplicative inverse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22805"/>
    </mc:Choice>
    <mc:Fallback xmlns="">
      <p:transition spd="slow" advTm="22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a:t>
            </a:r>
            <a:endParaRPr lang="en-CA" dirty="0"/>
          </a:p>
        </p:txBody>
      </p:sp>
      <p:sp>
        <p:nvSpPr>
          <p:cNvPr id="3" name="Content Placeholder 2"/>
          <p:cNvSpPr>
            <a:spLocks noGrp="1"/>
          </p:cNvSpPr>
          <p:nvPr>
            <p:ph idx="1"/>
          </p:nvPr>
        </p:nvSpPr>
        <p:spPr/>
        <p:txBody>
          <a:bodyPr/>
          <a:lstStyle/>
          <a:p>
            <a:pPr marL="57150" indent="0">
              <a:buNone/>
            </a:pPr>
            <a:r>
              <a:rPr lang="en-US" dirty="0" smtClean="0"/>
              <a:t>Theorem:                   if and only if </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dirty="0" smtClean="0">
                <a:latin typeface="Times New Roman" panose="02020603050405020304" pitchFamily="18" charset="0"/>
              </a:rPr>
              <a:t>| = 1</a:t>
            </a:r>
            <a:r>
              <a:rPr lang="en-US" dirty="0" smtClean="0"/>
              <a:t>	</a:t>
            </a:r>
            <a:endParaRPr lang="en-US" dirty="0"/>
          </a:p>
          <a:p>
            <a:pPr marL="0" indent="0">
              <a:buNone/>
            </a:pPr>
            <a:endParaRPr lang="en-US" dirty="0" smtClean="0"/>
          </a:p>
          <a:p>
            <a:pPr marL="0" indent="0">
              <a:buNone/>
            </a:pPr>
            <a:r>
              <a:rPr lang="en-US" dirty="0" smtClean="0"/>
              <a:t>Proof:	As shown,                      so                    if and only if                ,</a:t>
            </a:r>
          </a:p>
          <a:p>
            <a:pPr marL="0" indent="0">
              <a:buNone/>
            </a:pPr>
            <a:endParaRPr lang="en-US" dirty="0" smtClean="0"/>
          </a:p>
          <a:p>
            <a:pPr marL="0" indent="0">
              <a:buNone/>
            </a:pPr>
            <a:r>
              <a:rPr lang="en-US" dirty="0"/>
              <a:t>	</a:t>
            </a:r>
            <a:r>
              <a:rPr lang="en-US" dirty="0" smtClean="0"/>
              <a:t>and because             ,                if and only if             .</a:t>
            </a:r>
            <a:endParaRPr lang="en-CA" dirty="0"/>
          </a:p>
        </p:txBody>
      </p:sp>
      <p:sp>
        <p:nvSpPr>
          <p:cNvPr id="4" name="Footer Placeholder 3"/>
          <p:cNvSpPr>
            <a:spLocks noGrp="1"/>
          </p:cNvSpPr>
          <p:nvPr>
            <p:ph type="ftr" sz="quarter" idx="11"/>
          </p:nvPr>
        </p:nvSpPr>
        <p:spPr/>
        <p:txBody>
          <a:bodyPr/>
          <a:lstStyle/>
          <a:p>
            <a:r>
              <a:rPr lang="en-CA" smtClean="0"/>
              <a:t>The multiplicative inverse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20</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327909656"/>
              </p:ext>
            </p:extLst>
          </p:nvPr>
        </p:nvGraphicFramePr>
        <p:xfrm>
          <a:off x="1905000" y="1634547"/>
          <a:ext cx="952500" cy="339725"/>
        </p:xfrm>
        <a:graphic>
          <a:graphicData uri="http://schemas.openxmlformats.org/presentationml/2006/ole">
            <mc:AlternateContent xmlns:mc="http://schemas.openxmlformats.org/markup-compatibility/2006">
              <mc:Choice xmlns:v="urn:schemas-microsoft-com:vml" Requires="v">
                <p:oleObj spid="_x0000_s72780" name="Equation" r:id="rId6" imgW="787320" imgH="279360" progId="Equation.DSMT4">
                  <p:embed/>
                </p:oleObj>
              </mc:Choice>
              <mc:Fallback>
                <p:oleObj name="Equation" r:id="rId6" imgW="787320" imgH="279360" progId="Equation.DSMT4">
                  <p:embed/>
                  <p:pic>
                    <p:nvPicPr>
                      <p:cNvPr id="0" name=""/>
                      <p:cNvPicPr>
                        <a:picLocks noChangeAspect="1" noChangeArrowheads="1"/>
                      </p:cNvPicPr>
                      <p:nvPr/>
                    </p:nvPicPr>
                    <p:blipFill>
                      <a:blip r:embed="rId7"/>
                      <a:srcRect/>
                      <a:stretch>
                        <a:fillRect/>
                      </a:stretch>
                    </p:blipFill>
                    <p:spPr bwMode="auto">
                      <a:xfrm>
                        <a:off x="1905000" y="1634547"/>
                        <a:ext cx="952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628900883"/>
              </p:ext>
            </p:extLst>
          </p:nvPr>
        </p:nvGraphicFramePr>
        <p:xfrm>
          <a:off x="3006436" y="3225800"/>
          <a:ext cx="754063" cy="431800"/>
        </p:xfrm>
        <a:graphic>
          <a:graphicData uri="http://schemas.openxmlformats.org/presentationml/2006/ole">
            <mc:AlternateContent xmlns:mc="http://schemas.openxmlformats.org/markup-compatibility/2006">
              <mc:Choice xmlns:v="urn:schemas-microsoft-com:vml" Requires="v">
                <p:oleObj spid="_x0000_s72781" name="Equation" r:id="rId8" imgW="622080" imgH="355320" progId="Equation.DSMT4">
                  <p:embed/>
                </p:oleObj>
              </mc:Choice>
              <mc:Fallback>
                <p:oleObj name="Equation" r:id="rId8" imgW="622080" imgH="355320" progId="Equation.DSMT4">
                  <p:embed/>
                  <p:pic>
                    <p:nvPicPr>
                      <p:cNvPr id="0" name=""/>
                      <p:cNvPicPr>
                        <a:picLocks noChangeAspect="1" noChangeArrowheads="1"/>
                      </p:cNvPicPr>
                      <p:nvPr/>
                    </p:nvPicPr>
                    <p:blipFill>
                      <a:blip r:embed="rId9"/>
                      <a:srcRect/>
                      <a:stretch>
                        <a:fillRect/>
                      </a:stretch>
                    </p:blipFill>
                    <p:spPr bwMode="auto">
                      <a:xfrm>
                        <a:off x="3006436" y="3225800"/>
                        <a:ext cx="7540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241503132"/>
              </p:ext>
            </p:extLst>
          </p:nvPr>
        </p:nvGraphicFramePr>
        <p:xfrm>
          <a:off x="2743200" y="2198688"/>
          <a:ext cx="1152525" cy="941387"/>
        </p:xfrm>
        <a:graphic>
          <a:graphicData uri="http://schemas.openxmlformats.org/presentationml/2006/ole">
            <mc:AlternateContent xmlns:mc="http://schemas.openxmlformats.org/markup-compatibility/2006">
              <mc:Choice xmlns:v="urn:schemas-microsoft-com:vml" Requires="v">
                <p:oleObj spid="_x0000_s72782" name="Equation" r:id="rId10" imgW="952200" imgH="774360" progId="Equation.DSMT4">
                  <p:embed/>
                </p:oleObj>
              </mc:Choice>
              <mc:Fallback>
                <p:oleObj name="Equation" r:id="rId10" imgW="952200" imgH="774360" progId="Equation.DSMT4">
                  <p:embed/>
                  <p:pic>
                    <p:nvPicPr>
                      <p:cNvPr id="0" name=""/>
                      <p:cNvPicPr>
                        <a:picLocks noChangeAspect="1" noChangeArrowheads="1"/>
                      </p:cNvPicPr>
                      <p:nvPr/>
                    </p:nvPicPr>
                    <p:blipFill>
                      <a:blip r:embed="rId11"/>
                      <a:srcRect/>
                      <a:stretch>
                        <a:fillRect/>
                      </a:stretch>
                    </p:blipFill>
                    <p:spPr bwMode="auto">
                      <a:xfrm>
                        <a:off x="2743200" y="2198688"/>
                        <a:ext cx="1152525"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956029604"/>
              </p:ext>
            </p:extLst>
          </p:nvPr>
        </p:nvGraphicFramePr>
        <p:xfrm>
          <a:off x="4450773" y="2238230"/>
          <a:ext cx="1014412" cy="941388"/>
        </p:xfrm>
        <a:graphic>
          <a:graphicData uri="http://schemas.openxmlformats.org/presentationml/2006/ole">
            <mc:AlternateContent xmlns:mc="http://schemas.openxmlformats.org/markup-compatibility/2006">
              <mc:Choice xmlns:v="urn:schemas-microsoft-com:vml" Requires="v">
                <p:oleObj spid="_x0000_s72783" name="Equation" r:id="rId12" imgW="838080" imgH="774360" progId="Equation.DSMT4">
                  <p:embed/>
                </p:oleObj>
              </mc:Choice>
              <mc:Fallback>
                <p:oleObj name="Equation" r:id="rId12" imgW="838080" imgH="774360" progId="Equation.DSMT4">
                  <p:embed/>
                  <p:pic>
                    <p:nvPicPr>
                      <p:cNvPr id="0" name=""/>
                      <p:cNvPicPr>
                        <a:picLocks noChangeAspect="1" noChangeArrowheads="1"/>
                      </p:cNvPicPr>
                      <p:nvPr/>
                    </p:nvPicPr>
                    <p:blipFill>
                      <a:blip r:embed="rId13"/>
                      <a:srcRect/>
                      <a:stretch>
                        <a:fillRect/>
                      </a:stretch>
                    </p:blipFill>
                    <p:spPr bwMode="auto">
                      <a:xfrm>
                        <a:off x="4450773" y="2238230"/>
                        <a:ext cx="1014412"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832131813"/>
              </p:ext>
            </p:extLst>
          </p:nvPr>
        </p:nvGraphicFramePr>
        <p:xfrm>
          <a:off x="7131627" y="2372591"/>
          <a:ext cx="830262" cy="493713"/>
        </p:xfrm>
        <a:graphic>
          <a:graphicData uri="http://schemas.openxmlformats.org/presentationml/2006/ole">
            <mc:AlternateContent xmlns:mc="http://schemas.openxmlformats.org/markup-compatibility/2006">
              <mc:Choice xmlns:v="urn:schemas-microsoft-com:vml" Requires="v">
                <p:oleObj spid="_x0000_s72784" name="Equation" r:id="rId14" imgW="685800" imgH="406080" progId="Equation.DSMT4">
                  <p:embed/>
                </p:oleObj>
              </mc:Choice>
              <mc:Fallback>
                <p:oleObj name="Equation" r:id="rId14" imgW="685800" imgH="406080" progId="Equation.DSMT4">
                  <p:embed/>
                  <p:pic>
                    <p:nvPicPr>
                      <p:cNvPr id="0" name=""/>
                      <p:cNvPicPr>
                        <a:picLocks noChangeAspect="1" noChangeArrowheads="1"/>
                      </p:cNvPicPr>
                      <p:nvPr/>
                    </p:nvPicPr>
                    <p:blipFill>
                      <a:blip r:embed="rId15"/>
                      <a:srcRect/>
                      <a:stretch>
                        <a:fillRect/>
                      </a:stretch>
                    </p:blipFill>
                    <p:spPr bwMode="auto">
                      <a:xfrm>
                        <a:off x="7131627" y="2372591"/>
                        <a:ext cx="83026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412806334"/>
              </p:ext>
            </p:extLst>
          </p:nvPr>
        </p:nvGraphicFramePr>
        <p:xfrm>
          <a:off x="3886200" y="3163888"/>
          <a:ext cx="830263" cy="493712"/>
        </p:xfrm>
        <a:graphic>
          <a:graphicData uri="http://schemas.openxmlformats.org/presentationml/2006/ole">
            <mc:AlternateContent xmlns:mc="http://schemas.openxmlformats.org/markup-compatibility/2006">
              <mc:Choice xmlns:v="urn:schemas-microsoft-com:vml" Requires="v">
                <p:oleObj spid="_x0000_s72785" name="Equation" r:id="rId16" imgW="685800" imgH="406080" progId="Equation.DSMT4">
                  <p:embed/>
                </p:oleObj>
              </mc:Choice>
              <mc:Fallback>
                <p:oleObj name="Equation" r:id="rId16" imgW="685800" imgH="406080" progId="Equation.DSMT4">
                  <p:embed/>
                  <p:pic>
                    <p:nvPicPr>
                      <p:cNvPr id="0" name="Object 2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86200" y="3163888"/>
                        <a:ext cx="83026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085826605"/>
              </p:ext>
            </p:extLst>
          </p:nvPr>
        </p:nvGraphicFramePr>
        <p:xfrm>
          <a:off x="6324600" y="3200400"/>
          <a:ext cx="692150" cy="431800"/>
        </p:xfrm>
        <a:graphic>
          <a:graphicData uri="http://schemas.openxmlformats.org/presentationml/2006/ole">
            <mc:AlternateContent xmlns:mc="http://schemas.openxmlformats.org/markup-compatibility/2006">
              <mc:Choice xmlns:v="urn:schemas-microsoft-com:vml" Requires="v">
                <p:oleObj spid="_x0000_s72786" name="Equation" r:id="rId18" imgW="571320" imgH="355320" progId="Equation.DSMT4">
                  <p:embed/>
                </p:oleObj>
              </mc:Choice>
              <mc:Fallback>
                <p:oleObj name="Equation" r:id="rId18" imgW="571320" imgH="355320" progId="Equation.DSMT4">
                  <p:embed/>
                  <p:pic>
                    <p:nvPicPr>
                      <p:cNvPr id="0" name=""/>
                      <p:cNvPicPr>
                        <a:picLocks noChangeAspect="1" noChangeArrowheads="1"/>
                      </p:cNvPicPr>
                      <p:nvPr/>
                    </p:nvPicPr>
                    <p:blipFill>
                      <a:blip r:embed="rId19"/>
                      <a:srcRect/>
                      <a:stretch>
                        <a:fillRect/>
                      </a:stretch>
                    </p:blipFill>
                    <p:spPr bwMode="auto">
                      <a:xfrm>
                        <a:off x="6324600" y="3200400"/>
                        <a:ext cx="6921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TextBox 23"/>
          <p:cNvSpPr txBox="1"/>
          <p:nvPr/>
        </p:nvSpPr>
        <p:spPr>
          <a:xfrm>
            <a:off x="7162800" y="3200400"/>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856419897"/>
      </p:ext>
    </p:extLst>
  </p:cSld>
  <p:clrMapOvr>
    <a:masterClrMapping/>
  </p:clrMapOvr>
  <mc:AlternateContent xmlns:mc="http://schemas.openxmlformats.org/markup-compatibility/2006" xmlns:p14="http://schemas.microsoft.com/office/powerpoint/2010/main">
    <mc:Choice Requires="p14">
      <p:transition spd="slow" p14:dur="2000" advTm="61550"/>
    </mc:Choice>
    <mc:Fallback xmlns="">
      <p:transition spd="slow" advTm="61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9"/>
                </p:tgtEl>
              </p:cMediaNode>
            </p:audio>
          </p:childTnLst>
        </p:cTn>
      </p:par>
    </p:tnLst>
    <p:bldLst>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we’ve introduced </a:t>
            </a:r>
            <a:r>
              <a:rPr lang="en-US" dirty="0" smtClean="0"/>
              <a:t>the multiplicative inverse</a:t>
            </a:r>
            <a:endParaRPr lang="en-US" i="1" dirty="0"/>
          </a:p>
          <a:p>
            <a:pPr lvl="1"/>
            <a:r>
              <a:rPr lang="en-US" dirty="0" smtClean="0"/>
              <a:t>We used three approaches to find three formulas</a:t>
            </a:r>
          </a:p>
          <a:p>
            <a:pPr lvl="2"/>
            <a:r>
              <a:rPr lang="en-US" dirty="0" smtClean="0"/>
              <a:t>All three formulas are equivalent</a:t>
            </a:r>
            <a:endParaRPr lang="en-US" dirty="0">
              <a:latin typeface="Times New Roman" panose="02020603050405020304" pitchFamily="18" charset="0"/>
            </a:endParaRPr>
          </a:p>
          <a:p>
            <a:pPr lvl="1"/>
            <a:r>
              <a:rPr lang="en-US" dirty="0" smtClean="0"/>
              <a:t>We saw the geometric interpretation:</a:t>
            </a:r>
          </a:p>
          <a:p>
            <a:pPr lvl="2"/>
            <a:r>
              <a:rPr lang="en-US" dirty="0" smtClean="0"/>
              <a:t>One over the magnitude</a:t>
            </a:r>
          </a:p>
          <a:p>
            <a:pPr lvl="2"/>
            <a:r>
              <a:rPr lang="en-US" dirty="0" smtClean="0"/>
              <a:t>The angle of the conjugate</a:t>
            </a:r>
            <a:endParaRPr lang="en-US" dirty="0"/>
          </a:p>
          <a:p>
            <a:pPr lvl="1"/>
            <a:r>
              <a:rPr lang="en-US" dirty="0" smtClean="0"/>
              <a:t>We saw a number of properties</a:t>
            </a:r>
          </a:p>
        </p:txBody>
      </p:sp>
      <p:sp>
        <p:nvSpPr>
          <p:cNvPr id="4" name="Footer Placeholder 3"/>
          <p:cNvSpPr>
            <a:spLocks noGrp="1"/>
          </p:cNvSpPr>
          <p:nvPr>
            <p:ph type="ftr" sz="quarter" idx="11"/>
          </p:nvPr>
        </p:nvSpPr>
        <p:spPr/>
        <p:txBody>
          <a:bodyPr/>
          <a:lstStyle/>
          <a:p>
            <a:r>
              <a:rPr lang="en-CA" smtClean="0"/>
              <a:t>The multiplicative inverse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21</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xmlns:p14="http://schemas.microsoft.com/office/powerpoint/2010/main">
    <mc:Choice Requires="p14">
      <p:transition spd="slow" p14:dur="2000" advTm="32743"/>
    </mc:Choice>
    <mc:Fallback xmlns="">
      <p:transition spd="slow" advTm="32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sz="1800" dirty="0"/>
              <a:t>[</a:t>
            </a:r>
            <a:r>
              <a:rPr lang="en-CA" sz="1800" dirty="0" smtClean="0"/>
              <a:t>1]	</a:t>
            </a:r>
            <a:r>
              <a:rPr lang="en-CA" sz="1800" dirty="0"/>
              <a:t>https://en.wikipedia.org/wiki/Multiplicative_inverse#Complex_numbers</a:t>
            </a:r>
            <a:endParaRPr lang="en-CA" sz="1800" dirty="0" smtClean="0"/>
          </a:p>
        </p:txBody>
      </p:sp>
      <p:sp>
        <p:nvSpPr>
          <p:cNvPr id="4" name="Footer Placeholder 3"/>
          <p:cNvSpPr>
            <a:spLocks noGrp="1"/>
          </p:cNvSpPr>
          <p:nvPr>
            <p:ph type="ftr" sz="quarter" idx="11"/>
          </p:nvPr>
        </p:nvSpPr>
        <p:spPr/>
        <p:txBody>
          <a:bodyPr/>
          <a:lstStyle/>
          <a:p>
            <a:r>
              <a:rPr lang="en-CA" smtClean="0"/>
              <a:t>The multiplicative inverse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3502"/>
    </mc:Choice>
    <mc:Fallback xmlns="">
      <p:transition spd="slow" advTm="3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The multiplicative inverse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23</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2579"/>
    </mc:Choice>
    <mc:Fallback xmlns="">
      <p:transition spd="slow" advTm="2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The multiplicative inverse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24</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3348"/>
    </mc:Choice>
    <mc:Fallback xmlns="">
      <p:transition spd="slow" advTm="3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The multiplicative inverse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25</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4489"/>
    </mc:Choice>
    <mc:Fallback xmlns="">
      <p:transition spd="slow" advTm="4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p:cNvGraphicFramePr>
            <a:graphicFrameLocks noChangeAspect="1"/>
          </p:cNvGraphicFramePr>
          <p:nvPr>
            <p:extLst>
              <p:ext uri="{D42A27DB-BD31-4B8C-83A1-F6EECF244321}">
                <p14:modId xmlns:p14="http://schemas.microsoft.com/office/powerpoint/2010/main" val="1860032541"/>
              </p:ext>
            </p:extLst>
          </p:nvPr>
        </p:nvGraphicFramePr>
        <p:xfrm>
          <a:off x="1905721" y="4419600"/>
          <a:ext cx="1970088" cy="738188"/>
        </p:xfrm>
        <a:graphic>
          <a:graphicData uri="http://schemas.openxmlformats.org/presentationml/2006/ole">
            <mc:AlternateContent xmlns:mc="http://schemas.openxmlformats.org/markup-compatibility/2006">
              <mc:Choice xmlns:v="urn:schemas-microsoft-com:vml" Requires="v">
                <p:oleObj spid="_x0000_s33952" name="Equation" r:id="rId6" imgW="1790640" imgH="672840" progId="Equation.DSMT4">
                  <p:embed/>
                </p:oleObj>
              </mc:Choice>
              <mc:Fallback>
                <p:oleObj name="Equation" r:id="rId6" imgW="1790640" imgH="672840" progId="Equation.DSMT4">
                  <p:embed/>
                  <p:pic>
                    <p:nvPicPr>
                      <p:cNvPr id="0" name=""/>
                      <p:cNvPicPr>
                        <a:picLocks noChangeAspect="1" noChangeArrowheads="1"/>
                      </p:cNvPicPr>
                      <p:nvPr/>
                    </p:nvPicPr>
                    <p:blipFill>
                      <a:blip r:embed="rId7"/>
                      <a:srcRect/>
                      <a:stretch>
                        <a:fillRect/>
                      </a:stretch>
                    </p:blipFill>
                    <p:spPr bwMode="auto">
                      <a:xfrm>
                        <a:off x="1905721" y="4419600"/>
                        <a:ext cx="19700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dirty="0" smtClean="0"/>
              <a:t>Review</a:t>
            </a:r>
            <a:endParaRPr lang="en-CA" i="1" dirty="0"/>
          </a:p>
        </p:txBody>
      </p:sp>
      <p:sp>
        <p:nvSpPr>
          <p:cNvPr id="3" name="Content Placeholder 2"/>
          <p:cNvSpPr>
            <a:spLocks noGrp="1"/>
          </p:cNvSpPr>
          <p:nvPr>
            <p:ph idx="1"/>
          </p:nvPr>
        </p:nvSpPr>
        <p:spPr/>
        <p:txBody>
          <a:bodyPr/>
          <a:lstStyle/>
          <a:p>
            <a:r>
              <a:rPr lang="en-US" dirty="0" smtClean="0"/>
              <a:t>When you rationalized the denominator when the numerator</a:t>
            </a:r>
            <a:br>
              <a:rPr lang="en-US" dirty="0" smtClean="0"/>
            </a:br>
            <a:r>
              <a:rPr lang="en-US" dirty="0" smtClean="0"/>
              <a:t>was 1, you found the multiplicative inverse of the denominator:</a:t>
            </a:r>
          </a:p>
          <a:p>
            <a:endParaRPr lang="en-US" dirty="0"/>
          </a:p>
          <a:p>
            <a:endParaRPr lang="en-US" dirty="0" smtClean="0"/>
          </a:p>
          <a:p>
            <a:endParaRPr lang="en-US" dirty="0" smtClean="0"/>
          </a:p>
          <a:p>
            <a:r>
              <a:rPr lang="en-US" dirty="0" smtClean="0"/>
              <a:t>By multiplying this by                , you see indeed that this is that multiplicative inverse: </a:t>
            </a:r>
          </a:p>
        </p:txBody>
      </p:sp>
      <p:sp>
        <p:nvSpPr>
          <p:cNvPr id="9" name="Footer Placeholder 8"/>
          <p:cNvSpPr>
            <a:spLocks noGrp="1"/>
          </p:cNvSpPr>
          <p:nvPr>
            <p:ph type="ftr" sz="quarter" idx="11"/>
          </p:nvPr>
        </p:nvSpPr>
        <p:spPr/>
        <p:txBody>
          <a:bodyPr/>
          <a:lstStyle/>
          <a:p>
            <a:r>
              <a:rPr lang="en-CA" smtClean="0"/>
              <a:t>The multiplicative inverse</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33" name="Object 32"/>
          <p:cNvGraphicFramePr>
            <a:graphicFrameLocks noChangeAspect="1"/>
          </p:cNvGraphicFramePr>
          <p:nvPr>
            <p:extLst>
              <p:ext uri="{D42A27DB-BD31-4B8C-83A1-F6EECF244321}">
                <p14:modId xmlns:p14="http://schemas.microsoft.com/office/powerpoint/2010/main" val="140248884"/>
              </p:ext>
            </p:extLst>
          </p:nvPr>
        </p:nvGraphicFramePr>
        <p:xfrm>
          <a:off x="3602182" y="3560618"/>
          <a:ext cx="866775" cy="361950"/>
        </p:xfrm>
        <a:graphic>
          <a:graphicData uri="http://schemas.openxmlformats.org/presentationml/2006/ole">
            <mc:AlternateContent xmlns:mc="http://schemas.openxmlformats.org/markup-compatibility/2006">
              <mc:Choice xmlns:v="urn:schemas-microsoft-com:vml" Requires="v">
                <p:oleObj spid="_x0000_s33953" name="Equation" r:id="rId8" imgW="787320" imgH="330120" progId="Equation.DSMT4">
                  <p:embed/>
                </p:oleObj>
              </mc:Choice>
              <mc:Fallback>
                <p:oleObj name="Equation" r:id="rId8" imgW="787320" imgH="330120" progId="Equation.DSMT4">
                  <p:embed/>
                  <p:pic>
                    <p:nvPicPr>
                      <p:cNvPr id="0" name=""/>
                      <p:cNvPicPr>
                        <a:picLocks noChangeAspect="1" noChangeArrowheads="1"/>
                      </p:cNvPicPr>
                      <p:nvPr/>
                    </p:nvPicPr>
                    <p:blipFill>
                      <a:blip r:embed="rId9"/>
                      <a:srcRect/>
                      <a:stretch>
                        <a:fillRect/>
                      </a:stretch>
                    </p:blipFill>
                    <p:spPr bwMode="auto">
                      <a:xfrm>
                        <a:off x="3602182" y="3560618"/>
                        <a:ext cx="8667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1942530758"/>
              </p:ext>
            </p:extLst>
          </p:nvPr>
        </p:nvGraphicFramePr>
        <p:xfrm>
          <a:off x="4800600" y="2474912"/>
          <a:ext cx="1117600" cy="738188"/>
        </p:xfrm>
        <a:graphic>
          <a:graphicData uri="http://schemas.openxmlformats.org/presentationml/2006/ole">
            <mc:AlternateContent xmlns:mc="http://schemas.openxmlformats.org/markup-compatibility/2006">
              <mc:Choice xmlns:v="urn:schemas-microsoft-com:vml" Requires="v">
                <p:oleObj spid="_x0000_s33954" name="Equation" r:id="rId10" imgW="1015920" imgH="672840" progId="Equation.DSMT4">
                  <p:embed/>
                </p:oleObj>
              </mc:Choice>
              <mc:Fallback>
                <p:oleObj name="Equation" r:id="rId10" imgW="1015920" imgH="672840" progId="Equation.DSMT4">
                  <p:embed/>
                  <p:pic>
                    <p:nvPicPr>
                      <p:cNvPr id="0" name=""/>
                      <p:cNvPicPr>
                        <a:picLocks noChangeAspect="1" noChangeArrowheads="1"/>
                      </p:cNvPicPr>
                      <p:nvPr/>
                    </p:nvPicPr>
                    <p:blipFill>
                      <a:blip r:embed="rId11"/>
                      <a:srcRect/>
                      <a:stretch>
                        <a:fillRect/>
                      </a:stretch>
                    </p:blipFill>
                    <p:spPr bwMode="auto">
                      <a:xfrm>
                        <a:off x="4800600" y="2474912"/>
                        <a:ext cx="1117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585502591"/>
              </p:ext>
            </p:extLst>
          </p:nvPr>
        </p:nvGraphicFramePr>
        <p:xfrm>
          <a:off x="5962650" y="2474912"/>
          <a:ext cx="1117600" cy="738188"/>
        </p:xfrm>
        <a:graphic>
          <a:graphicData uri="http://schemas.openxmlformats.org/presentationml/2006/ole">
            <mc:AlternateContent xmlns:mc="http://schemas.openxmlformats.org/markup-compatibility/2006">
              <mc:Choice xmlns:v="urn:schemas-microsoft-com:vml" Requires="v">
                <p:oleObj spid="_x0000_s33955" name="Equation" r:id="rId12" imgW="1015920" imgH="672840" progId="Equation.DSMT4">
                  <p:embed/>
                </p:oleObj>
              </mc:Choice>
              <mc:Fallback>
                <p:oleObj name="Equation" r:id="rId12" imgW="1015920" imgH="672840" progId="Equation.DSMT4">
                  <p:embed/>
                  <p:pic>
                    <p:nvPicPr>
                      <p:cNvPr id="0" name=""/>
                      <p:cNvPicPr>
                        <a:picLocks noChangeAspect="1" noChangeArrowheads="1"/>
                      </p:cNvPicPr>
                      <p:nvPr/>
                    </p:nvPicPr>
                    <p:blipFill>
                      <a:blip r:embed="rId13"/>
                      <a:srcRect/>
                      <a:stretch>
                        <a:fillRect/>
                      </a:stretch>
                    </p:blipFill>
                    <p:spPr bwMode="auto">
                      <a:xfrm>
                        <a:off x="5962650" y="2474912"/>
                        <a:ext cx="1117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1231596286"/>
              </p:ext>
            </p:extLst>
          </p:nvPr>
        </p:nvGraphicFramePr>
        <p:xfrm>
          <a:off x="2578100" y="2482850"/>
          <a:ext cx="2124075" cy="793750"/>
        </p:xfrm>
        <a:graphic>
          <a:graphicData uri="http://schemas.openxmlformats.org/presentationml/2006/ole">
            <mc:AlternateContent xmlns:mc="http://schemas.openxmlformats.org/markup-compatibility/2006">
              <mc:Choice xmlns:v="urn:schemas-microsoft-com:vml" Requires="v">
                <p:oleObj spid="_x0000_s33956" name="Equation" r:id="rId14" imgW="1930320" imgH="723600" progId="Equation.DSMT4">
                  <p:embed/>
                </p:oleObj>
              </mc:Choice>
              <mc:Fallback>
                <p:oleObj name="Equation" r:id="rId14" imgW="1930320" imgH="723600" progId="Equation.DSMT4">
                  <p:embed/>
                  <p:pic>
                    <p:nvPicPr>
                      <p:cNvPr id="0" name=""/>
                      <p:cNvPicPr>
                        <a:picLocks noChangeAspect="1" noChangeArrowheads="1"/>
                      </p:cNvPicPr>
                      <p:nvPr/>
                    </p:nvPicPr>
                    <p:blipFill>
                      <a:blip r:embed="rId15"/>
                      <a:srcRect/>
                      <a:stretch>
                        <a:fillRect/>
                      </a:stretch>
                    </p:blipFill>
                    <p:spPr bwMode="auto">
                      <a:xfrm>
                        <a:off x="2578100" y="2482850"/>
                        <a:ext cx="212407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3416342043"/>
              </p:ext>
            </p:extLst>
          </p:nvPr>
        </p:nvGraphicFramePr>
        <p:xfrm>
          <a:off x="1600200" y="2541587"/>
          <a:ext cx="908050" cy="723900"/>
        </p:xfrm>
        <a:graphic>
          <a:graphicData uri="http://schemas.openxmlformats.org/presentationml/2006/ole">
            <mc:AlternateContent xmlns:mc="http://schemas.openxmlformats.org/markup-compatibility/2006">
              <mc:Choice xmlns:v="urn:schemas-microsoft-com:vml" Requires="v">
                <p:oleObj spid="_x0000_s33957" name="Equation" r:id="rId16" imgW="825480" imgH="660240" progId="Equation.DSMT4">
                  <p:embed/>
                </p:oleObj>
              </mc:Choice>
              <mc:Fallback>
                <p:oleObj name="Equation" r:id="rId16" imgW="825480" imgH="660240" progId="Equation.DSMT4">
                  <p:embed/>
                  <p:pic>
                    <p:nvPicPr>
                      <p:cNvPr id="0" name=""/>
                      <p:cNvPicPr>
                        <a:picLocks noChangeAspect="1" noChangeArrowheads="1"/>
                      </p:cNvPicPr>
                      <p:nvPr/>
                    </p:nvPicPr>
                    <p:blipFill>
                      <a:blip r:embed="rId17"/>
                      <a:srcRect/>
                      <a:stretch>
                        <a:fillRect/>
                      </a:stretch>
                    </p:blipFill>
                    <p:spPr bwMode="auto">
                      <a:xfrm>
                        <a:off x="1600200" y="2541587"/>
                        <a:ext cx="90805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819050175"/>
              </p:ext>
            </p:extLst>
          </p:nvPr>
        </p:nvGraphicFramePr>
        <p:xfrm>
          <a:off x="3882737" y="4419167"/>
          <a:ext cx="2347912" cy="738188"/>
        </p:xfrm>
        <a:graphic>
          <a:graphicData uri="http://schemas.openxmlformats.org/presentationml/2006/ole">
            <mc:AlternateContent xmlns:mc="http://schemas.openxmlformats.org/markup-compatibility/2006">
              <mc:Choice xmlns:v="urn:schemas-microsoft-com:vml" Requires="v">
                <p:oleObj spid="_x0000_s33958" name="Equation" r:id="rId18" imgW="2133360" imgH="672840" progId="Equation.DSMT4">
                  <p:embed/>
                </p:oleObj>
              </mc:Choice>
              <mc:Fallback>
                <p:oleObj name="Equation" r:id="rId18" imgW="2133360" imgH="672840" progId="Equation.DSMT4">
                  <p:embed/>
                  <p:pic>
                    <p:nvPicPr>
                      <p:cNvPr id="0" name=""/>
                      <p:cNvPicPr>
                        <a:picLocks noChangeAspect="1" noChangeArrowheads="1"/>
                      </p:cNvPicPr>
                      <p:nvPr/>
                    </p:nvPicPr>
                    <p:blipFill>
                      <a:blip r:embed="rId19"/>
                      <a:srcRect/>
                      <a:stretch>
                        <a:fillRect/>
                      </a:stretch>
                    </p:blipFill>
                    <p:spPr bwMode="auto">
                      <a:xfrm>
                        <a:off x="3882737" y="4419167"/>
                        <a:ext cx="234791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489737418"/>
              </p:ext>
            </p:extLst>
          </p:nvPr>
        </p:nvGraphicFramePr>
        <p:xfrm>
          <a:off x="6258791" y="4485409"/>
          <a:ext cx="908050" cy="668338"/>
        </p:xfrm>
        <a:graphic>
          <a:graphicData uri="http://schemas.openxmlformats.org/presentationml/2006/ole">
            <mc:AlternateContent xmlns:mc="http://schemas.openxmlformats.org/markup-compatibility/2006">
              <mc:Choice xmlns:v="urn:schemas-microsoft-com:vml" Requires="v">
                <p:oleObj spid="_x0000_s33959" name="Equation" r:id="rId20" imgW="825480" imgH="609480" progId="Equation.DSMT4">
                  <p:embed/>
                </p:oleObj>
              </mc:Choice>
              <mc:Fallback>
                <p:oleObj name="Equation" r:id="rId20" imgW="825480" imgH="609480" progId="Equation.DSMT4">
                  <p:embed/>
                  <p:pic>
                    <p:nvPicPr>
                      <p:cNvPr id="0" name=""/>
                      <p:cNvPicPr>
                        <a:picLocks noChangeAspect="1" noChangeArrowheads="1"/>
                      </p:cNvPicPr>
                      <p:nvPr/>
                    </p:nvPicPr>
                    <p:blipFill>
                      <a:blip r:embed="rId21"/>
                      <a:srcRect/>
                      <a:stretch>
                        <a:fillRect/>
                      </a:stretch>
                    </p:blipFill>
                    <p:spPr bwMode="auto">
                      <a:xfrm>
                        <a:off x="6258791" y="4485409"/>
                        <a:ext cx="908050"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095832665"/>
      </p:ext>
    </p:extLst>
  </p:cSld>
  <p:clrMapOvr>
    <a:masterClrMapping/>
  </p:clrMapOvr>
  <mc:AlternateContent xmlns:mc="http://schemas.openxmlformats.org/markup-compatibility/2006" xmlns:p14="http://schemas.microsoft.com/office/powerpoint/2010/main">
    <mc:Choice Requires="p14">
      <p:transition spd="slow" p14:dur="2000" advTm="51539"/>
    </mc:Choice>
    <mc:Fallback xmlns="">
      <p:transition spd="slow" advTm="51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ea typeface="Tahoma" panose="020B0604030504040204" pitchFamily="34" charset="0"/>
              </a:rPr>
              <a:t>0</a:t>
            </a:r>
            <a:r>
              <a:rPr lang="en-US" dirty="0" smtClean="0"/>
              <a:t> does not have a multiplicative inverse</a:t>
            </a:r>
            <a:endParaRPr lang="en-CA" i="1" dirty="0"/>
          </a:p>
        </p:txBody>
      </p:sp>
      <p:sp>
        <p:nvSpPr>
          <p:cNvPr id="3" name="Content Placeholder 2"/>
          <p:cNvSpPr>
            <a:spLocks noGrp="1"/>
          </p:cNvSpPr>
          <p:nvPr>
            <p:ph idx="1"/>
          </p:nvPr>
        </p:nvSpPr>
        <p:spPr/>
        <p:txBody>
          <a:bodyPr/>
          <a:lstStyle/>
          <a:p>
            <a:r>
              <a:rPr lang="en-US" dirty="0" smtClean="0"/>
              <a:t>To find the multiplicative inverse, we must first see that </a:t>
            </a:r>
            <a:r>
              <a:rPr lang="en-US" dirty="0" smtClean="0">
                <a:latin typeface="Times New Roman" panose="02020603050405020304" pitchFamily="18" charset="0"/>
              </a:rPr>
              <a:t>0 + 0</a:t>
            </a:r>
            <a:r>
              <a:rPr lang="en-US" i="1" dirty="0" smtClean="0">
                <a:latin typeface="Times New Roman" panose="02020603050405020304" pitchFamily="18" charset="0"/>
              </a:rPr>
              <a:t>j</a:t>
            </a:r>
            <a:r>
              <a:rPr lang="en-US" dirty="0" smtClean="0"/>
              <a:t> does not have a multiplicative inverse:</a:t>
            </a:r>
          </a:p>
          <a:p>
            <a:pPr lvl="1"/>
            <a:r>
              <a:rPr lang="en-US" dirty="0" smtClean="0"/>
              <a:t>If                         , then</a:t>
            </a:r>
          </a:p>
          <a:p>
            <a:pPr lvl="1"/>
            <a:endParaRPr lang="en-US" dirty="0"/>
          </a:p>
          <a:p>
            <a:pPr lvl="1"/>
            <a:endParaRPr lang="en-US" dirty="0" smtClean="0"/>
          </a:p>
          <a:p>
            <a:pPr lvl="1"/>
            <a:endParaRPr lang="en-US" dirty="0"/>
          </a:p>
          <a:p>
            <a:pPr lvl="1"/>
            <a:endParaRPr lang="en-US" dirty="0" smtClean="0"/>
          </a:p>
          <a:p>
            <a:pPr lvl="1"/>
            <a:r>
              <a:rPr lang="en-US" dirty="0" smtClean="0"/>
              <a:t>Thus, 0 multiplied by any complex number can never equal 1</a:t>
            </a:r>
          </a:p>
          <a:p>
            <a:pPr lvl="2"/>
            <a:r>
              <a:rPr lang="en-US" dirty="0" smtClean="0"/>
              <a:t>Thus, 0 can never have a multiplicative inverse</a:t>
            </a:r>
          </a:p>
          <a:p>
            <a:pPr lvl="1"/>
            <a:r>
              <a:rPr lang="en-US" dirty="0" smtClean="0"/>
              <a:t>Thus, for </a:t>
            </a:r>
            <a:r>
              <a:rPr lang="en-US" i="1" dirty="0" smtClean="0">
                <a:latin typeface="Times New Roman" panose="02020603050405020304" pitchFamily="18" charset="0"/>
                <a:ea typeface="Tahoma" panose="020B0604030504040204" pitchFamily="34" charset="0"/>
              </a:rPr>
              <a:t>z</a:t>
            </a:r>
            <a:r>
              <a:rPr lang="en-US" dirty="0" smtClean="0"/>
              <a:t> to have a multiplicative inverse:</a:t>
            </a:r>
          </a:p>
          <a:p>
            <a:pPr lvl="2"/>
            <a:r>
              <a:rPr lang="en-US" dirty="0" smtClean="0"/>
              <a:t>At least one of </a:t>
            </a:r>
            <a:r>
              <a:rPr lang="en-US" i="1" dirty="0" smtClean="0">
                <a:latin typeface="Symbol" panose="05050102010706020507" pitchFamily="18" charset="2"/>
              </a:rPr>
              <a:t>a</a:t>
            </a:r>
            <a:r>
              <a:rPr lang="en-US" dirty="0" smtClean="0"/>
              <a:t> and </a:t>
            </a:r>
            <a:r>
              <a:rPr lang="en-US" i="1" dirty="0" smtClean="0">
                <a:latin typeface="Symbol" panose="05050102010706020507" pitchFamily="18" charset="2"/>
              </a:rPr>
              <a:t>b</a:t>
            </a:r>
            <a:r>
              <a:rPr lang="en-US" dirty="0" smtClean="0"/>
              <a:t> must be non-zero</a:t>
            </a:r>
          </a:p>
        </p:txBody>
      </p:sp>
      <p:sp>
        <p:nvSpPr>
          <p:cNvPr id="9" name="Footer Placeholder 8"/>
          <p:cNvSpPr>
            <a:spLocks noGrp="1"/>
          </p:cNvSpPr>
          <p:nvPr>
            <p:ph type="ftr" sz="quarter" idx="11"/>
          </p:nvPr>
        </p:nvSpPr>
        <p:spPr/>
        <p:txBody>
          <a:bodyPr/>
          <a:lstStyle/>
          <a:p>
            <a:r>
              <a:rPr lang="en-CA" smtClean="0"/>
              <a:t>The multiplicative inverse</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1" name="Object 10"/>
          <p:cNvGraphicFramePr>
            <a:graphicFrameLocks noChangeAspect="1"/>
          </p:cNvGraphicFramePr>
          <p:nvPr>
            <p:extLst>
              <p:ext uri="{D42A27DB-BD31-4B8C-83A1-F6EECF244321}">
                <p14:modId xmlns:p14="http://schemas.microsoft.com/office/powerpoint/2010/main" val="2318424682"/>
              </p:ext>
            </p:extLst>
          </p:nvPr>
        </p:nvGraphicFramePr>
        <p:xfrm>
          <a:off x="1624445" y="2403764"/>
          <a:ext cx="1353343" cy="352743"/>
        </p:xfrm>
        <a:graphic>
          <a:graphicData uri="http://schemas.openxmlformats.org/presentationml/2006/ole">
            <mc:AlternateContent xmlns:mc="http://schemas.openxmlformats.org/markup-compatibility/2006">
              <mc:Choice xmlns:v="urn:schemas-microsoft-com:vml" Requires="v">
                <p:oleObj spid="_x0000_s32948" name="Equation" r:id="rId6" imgW="1117440" imgH="291960" progId="Equation.DSMT4">
                  <p:embed/>
                </p:oleObj>
              </mc:Choice>
              <mc:Fallback>
                <p:oleObj name="Equation" r:id="rId6" imgW="1117440" imgH="291960" progId="Equation.DSMT4">
                  <p:embed/>
                  <p:pic>
                    <p:nvPicPr>
                      <p:cNvPr id="0" name=""/>
                      <p:cNvPicPr>
                        <a:picLocks noChangeAspect="1" noChangeArrowheads="1"/>
                      </p:cNvPicPr>
                      <p:nvPr/>
                    </p:nvPicPr>
                    <p:blipFill>
                      <a:blip r:embed="rId7"/>
                      <a:srcRect/>
                      <a:stretch>
                        <a:fillRect/>
                      </a:stretch>
                    </p:blipFill>
                    <p:spPr bwMode="auto">
                      <a:xfrm>
                        <a:off x="1624445" y="2403764"/>
                        <a:ext cx="1353343" cy="35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500250165"/>
              </p:ext>
            </p:extLst>
          </p:nvPr>
        </p:nvGraphicFramePr>
        <p:xfrm>
          <a:off x="2438400" y="2819400"/>
          <a:ext cx="4349750" cy="1425575"/>
        </p:xfrm>
        <a:graphic>
          <a:graphicData uri="http://schemas.openxmlformats.org/presentationml/2006/ole">
            <mc:AlternateContent xmlns:mc="http://schemas.openxmlformats.org/markup-compatibility/2006">
              <mc:Choice xmlns:v="urn:schemas-microsoft-com:vml" Requires="v">
                <p:oleObj spid="_x0000_s32949" name="Equation" r:id="rId8" imgW="3593880" imgH="1180800" progId="Equation.DSMT4">
                  <p:embed/>
                </p:oleObj>
              </mc:Choice>
              <mc:Fallback>
                <p:oleObj name="Equation" r:id="rId8" imgW="3593880" imgH="1180800" progId="Equation.DSMT4">
                  <p:embed/>
                  <p:pic>
                    <p:nvPicPr>
                      <p:cNvPr id="0" name=""/>
                      <p:cNvPicPr>
                        <a:picLocks noChangeAspect="1" noChangeArrowheads="1"/>
                      </p:cNvPicPr>
                      <p:nvPr/>
                    </p:nvPicPr>
                    <p:blipFill>
                      <a:blip r:embed="rId9"/>
                      <a:srcRect/>
                      <a:stretch>
                        <a:fillRect/>
                      </a:stretch>
                    </p:blipFill>
                    <p:spPr bwMode="auto">
                      <a:xfrm>
                        <a:off x="2438400" y="2819400"/>
                        <a:ext cx="4349750"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761613195"/>
      </p:ext>
    </p:extLst>
  </p:cSld>
  <p:clrMapOvr>
    <a:masterClrMapping/>
  </p:clrMapOvr>
  <mc:AlternateContent xmlns:mc="http://schemas.openxmlformats.org/markup-compatibility/2006" xmlns:p14="http://schemas.microsoft.com/office/powerpoint/2010/main">
    <mc:Choice Requires="p14">
      <p:transition spd="slow" p14:dur="2000" advTm="44941"/>
    </mc:Choice>
    <mc:Fallback xmlns="">
      <p:transition spd="slow" advTm="44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multiplicative inverse</a:t>
            </a:r>
            <a:endParaRPr lang="en-CA" i="1" dirty="0"/>
          </a:p>
        </p:txBody>
      </p:sp>
      <p:sp>
        <p:nvSpPr>
          <p:cNvPr id="3" name="Content Placeholder 2"/>
          <p:cNvSpPr>
            <a:spLocks noGrp="1"/>
          </p:cNvSpPr>
          <p:nvPr>
            <p:ph idx="1"/>
          </p:nvPr>
        </p:nvSpPr>
        <p:spPr/>
        <p:txBody>
          <a:bodyPr/>
          <a:lstStyle/>
          <a:p>
            <a:r>
              <a:rPr lang="en-US" dirty="0" smtClean="0"/>
              <a:t>We will find the multiplicative inverse of a complex number in three different ways:</a:t>
            </a:r>
          </a:p>
          <a:p>
            <a:pPr lvl="1"/>
            <a:r>
              <a:rPr lang="en-US" dirty="0" smtClean="0"/>
              <a:t>The rectangular representation approach</a:t>
            </a:r>
          </a:p>
          <a:p>
            <a:pPr lvl="1"/>
            <a:r>
              <a:rPr lang="en-US" dirty="0" smtClean="0"/>
              <a:t>The complex conjugate approach</a:t>
            </a:r>
          </a:p>
          <a:p>
            <a:pPr lvl="1"/>
            <a:r>
              <a:rPr lang="en-US" dirty="0" smtClean="0"/>
              <a:t>The polar representation approach</a:t>
            </a:r>
          </a:p>
        </p:txBody>
      </p:sp>
      <p:sp>
        <p:nvSpPr>
          <p:cNvPr id="9" name="Footer Placeholder 8"/>
          <p:cNvSpPr>
            <a:spLocks noGrp="1"/>
          </p:cNvSpPr>
          <p:nvPr>
            <p:ph type="ftr" sz="quarter" idx="11"/>
          </p:nvPr>
        </p:nvSpPr>
        <p:spPr/>
        <p:txBody>
          <a:bodyPr/>
          <a:lstStyle/>
          <a:p>
            <a:r>
              <a:rPr lang="en-CA" smtClean="0"/>
              <a:t>The multiplicative inverse</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5</a:t>
            </a:fld>
            <a:endParaRPr lang="en-CA"/>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72077249"/>
      </p:ext>
    </p:extLst>
  </p:cSld>
  <p:clrMapOvr>
    <a:masterClrMapping/>
  </p:clrMapOvr>
  <mc:AlternateContent xmlns:mc="http://schemas.openxmlformats.org/markup-compatibility/2006" xmlns:p14="http://schemas.microsoft.com/office/powerpoint/2010/main">
    <mc:Choice Requires="p14">
      <p:transition spd="slow" p14:dur="2000" advTm="19834"/>
    </mc:Choice>
    <mc:Fallback xmlns="">
      <p:transition spd="slow" advTm="19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rectangular representation approach</a:t>
            </a:r>
            <a:endParaRPr lang="en-CA" i="1" dirty="0"/>
          </a:p>
        </p:txBody>
      </p:sp>
      <p:sp>
        <p:nvSpPr>
          <p:cNvPr id="3" name="Content Placeholder 2"/>
          <p:cNvSpPr>
            <a:spLocks noGrp="1"/>
          </p:cNvSpPr>
          <p:nvPr>
            <p:ph idx="1"/>
          </p:nvPr>
        </p:nvSpPr>
        <p:spPr/>
        <p:txBody>
          <a:bodyPr/>
          <a:lstStyle/>
          <a:p>
            <a:r>
              <a:rPr lang="en-US" dirty="0" smtClean="0"/>
              <a:t>We will start by finding it explicitly</a:t>
            </a:r>
          </a:p>
          <a:p>
            <a:pPr lvl="1"/>
            <a:r>
              <a:rPr lang="en-US" dirty="0" smtClean="0"/>
              <a:t>If                         , then                           must be such that </a:t>
            </a:r>
          </a:p>
          <a:p>
            <a:pPr lvl="1"/>
            <a:endParaRPr lang="en-US" dirty="0"/>
          </a:p>
          <a:p>
            <a:pPr lvl="1"/>
            <a:r>
              <a:rPr lang="en-US" dirty="0" smtClean="0"/>
              <a:t>Thus, </a:t>
            </a:r>
          </a:p>
          <a:p>
            <a:pPr lvl="1"/>
            <a:endParaRPr lang="en-US" dirty="0"/>
          </a:p>
          <a:p>
            <a:pPr lvl="1"/>
            <a:endParaRPr lang="en-US" dirty="0" smtClean="0"/>
          </a:p>
          <a:p>
            <a:pPr lvl="1"/>
            <a:r>
              <a:rPr lang="en-US" dirty="0" smtClean="0"/>
              <a:t>Two complex numbers are equal if and only if their real and imaginary components are equal, so </a:t>
            </a:r>
          </a:p>
          <a:p>
            <a:endParaRPr lang="en-US" dirty="0"/>
          </a:p>
          <a:p>
            <a:endParaRPr lang="en-US" dirty="0" smtClean="0"/>
          </a:p>
          <a:p>
            <a:endParaRPr lang="en-US" dirty="0" smtClean="0"/>
          </a:p>
        </p:txBody>
      </p:sp>
      <p:sp>
        <p:nvSpPr>
          <p:cNvPr id="9" name="Footer Placeholder 8"/>
          <p:cNvSpPr>
            <a:spLocks noGrp="1"/>
          </p:cNvSpPr>
          <p:nvPr>
            <p:ph type="ftr" sz="quarter" idx="11"/>
          </p:nvPr>
        </p:nvSpPr>
        <p:spPr/>
        <p:txBody>
          <a:bodyPr/>
          <a:lstStyle/>
          <a:p>
            <a:r>
              <a:rPr lang="en-CA" smtClean="0"/>
              <a:t>The multiplicative inverse</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4" name="Object 13"/>
          <p:cNvGraphicFramePr>
            <a:graphicFrameLocks noChangeAspect="1"/>
          </p:cNvGraphicFramePr>
          <p:nvPr>
            <p:extLst>
              <p:ext uri="{D42A27DB-BD31-4B8C-83A1-F6EECF244321}">
                <p14:modId xmlns:p14="http://schemas.microsoft.com/office/powerpoint/2010/main" val="542405004"/>
              </p:ext>
            </p:extLst>
          </p:nvPr>
        </p:nvGraphicFramePr>
        <p:xfrm>
          <a:off x="1624445" y="2036618"/>
          <a:ext cx="1352550" cy="350837"/>
        </p:xfrm>
        <a:graphic>
          <a:graphicData uri="http://schemas.openxmlformats.org/presentationml/2006/ole">
            <mc:AlternateContent xmlns:mc="http://schemas.openxmlformats.org/markup-compatibility/2006">
              <mc:Choice xmlns:v="urn:schemas-microsoft-com:vml" Requires="v">
                <p:oleObj spid="_x0000_s75803" name="Equation" r:id="rId6" imgW="1117440" imgH="291960" progId="Equation.DSMT4">
                  <p:embed/>
                </p:oleObj>
              </mc:Choice>
              <mc:Fallback>
                <p:oleObj name="Equation" r:id="rId6" imgW="1117440" imgH="291960" progId="Equation.DSMT4">
                  <p:embed/>
                  <p:pic>
                    <p:nvPicPr>
                      <p:cNvPr id="0" name=""/>
                      <p:cNvPicPr>
                        <a:picLocks noChangeAspect="1" noChangeArrowheads="1"/>
                      </p:cNvPicPr>
                      <p:nvPr/>
                    </p:nvPicPr>
                    <p:blipFill>
                      <a:blip r:embed="rId7"/>
                      <a:srcRect/>
                      <a:stretch>
                        <a:fillRect/>
                      </a:stretch>
                    </p:blipFill>
                    <p:spPr bwMode="auto">
                      <a:xfrm>
                        <a:off x="1624445" y="2036618"/>
                        <a:ext cx="13525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522423238"/>
              </p:ext>
            </p:extLst>
          </p:nvPr>
        </p:nvGraphicFramePr>
        <p:xfrm>
          <a:off x="3657600" y="1981200"/>
          <a:ext cx="1504950" cy="411162"/>
        </p:xfrm>
        <a:graphic>
          <a:graphicData uri="http://schemas.openxmlformats.org/presentationml/2006/ole">
            <mc:AlternateContent xmlns:mc="http://schemas.openxmlformats.org/markup-compatibility/2006">
              <mc:Choice xmlns:v="urn:schemas-microsoft-com:vml" Requires="v">
                <p:oleObj spid="_x0000_s75804" name="Equation" r:id="rId8" imgW="1244520" imgH="342720" progId="Equation.DSMT4">
                  <p:embed/>
                </p:oleObj>
              </mc:Choice>
              <mc:Fallback>
                <p:oleObj name="Equation" r:id="rId8" imgW="1244520" imgH="342720" progId="Equation.DSMT4">
                  <p:embed/>
                  <p:pic>
                    <p:nvPicPr>
                      <p:cNvPr id="0" name=""/>
                      <p:cNvPicPr>
                        <a:picLocks noChangeAspect="1" noChangeArrowheads="1"/>
                      </p:cNvPicPr>
                      <p:nvPr/>
                    </p:nvPicPr>
                    <p:blipFill>
                      <a:blip r:embed="rId9"/>
                      <a:srcRect/>
                      <a:stretch>
                        <a:fillRect/>
                      </a:stretch>
                    </p:blipFill>
                    <p:spPr bwMode="auto">
                      <a:xfrm>
                        <a:off x="3657600" y="1981200"/>
                        <a:ext cx="1504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382878894"/>
              </p:ext>
            </p:extLst>
          </p:nvPr>
        </p:nvGraphicFramePr>
        <p:xfrm>
          <a:off x="2362200" y="2386445"/>
          <a:ext cx="3965575" cy="458788"/>
        </p:xfrm>
        <a:graphic>
          <a:graphicData uri="http://schemas.openxmlformats.org/presentationml/2006/ole">
            <mc:AlternateContent xmlns:mc="http://schemas.openxmlformats.org/markup-compatibility/2006">
              <mc:Choice xmlns:v="urn:schemas-microsoft-com:vml" Requires="v">
                <p:oleObj spid="_x0000_s75805" name="Equation" r:id="rId10" imgW="3276360" imgH="380880" progId="Equation.DSMT4">
                  <p:embed/>
                </p:oleObj>
              </mc:Choice>
              <mc:Fallback>
                <p:oleObj name="Equation" r:id="rId10" imgW="3276360" imgH="380880" progId="Equation.DSMT4">
                  <p:embed/>
                  <p:pic>
                    <p:nvPicPr>
                      <p:cNvPr id="0" name=""/>
                      <p:cNvPicPr>
                        <a:picLocks noChangeAspect="1" noChangeArrowheads="1"/>
                      </p:cNvPicPr>
                      <p:nvPr/>
                    </p:nvPicPr>
                    <p:blipFill>
                      <a:blip r:embed="rId11"/>
                      <a:srcRect/>
                      <a:stretch>
                        <a:fillRect/>
                      </a:stretch>
                    </p:blipFill>
                    <p:spPr bwMode="auto">
                      <a:xfrm>
                        <a:off x="2362200" y="2386445"/>
                        <a:ext cx="396557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805646858"/>
              </p:ext>
            </p:extLst>
          </p:nvPr>
        </p:nvGraphicFramePr>
        <p:xfrm>
          <a:off x="2362200" y="3148445"/>
          <a:ext cx="4011613" cy="458788"/>
        </p:xfrm>
        <a:graphic>
          <a:graphicData uri="http://schemas.openxmlformats.org/presentationml/2006/ole">
            <mc:AlternateContent xmlns:mc="http://schemas.openxmlformats.org/markup-compatibility/2006">
              <mc:Choice xmlns:v="urn:schemas-microsoft-com:vml" Requires="v">
                <p:oleObj spid="_x0000_s75806" name="Equation" r:id="rId12" imgW="3314520" imgH="380880" progId="Equation.DSMT4">
                  <p:embed/>
                </p:oleObj>
              </mc:Choice>
              <mc:Fallback>
                <p:oleObj name="Equation" r:id="rId12" imgW="3314520" imgH="380880" progId="Equation.DSMT4">
                  <p:embed/>
                  <p:pic>
                    <p:nvPicPr>
                      <p:cNvPr id="0" name=""/>
                      <p:cNvPicPr>
                        <a:picLocks noChangeAspect="1" noChangeArrowheads="1"/>
                      </p:cNvPicPr>
                      <p:nvPr/>
                    </p:nvPicPr>
                    <p:blipFill>
                      <a:blip r:embed="rId13"/>
                      <a:srcRect/>
                      <a:stretch>
                        <a:fillRect/>
                      </a:stretch>
                    </p:blipFill>
                    <p:spPr bwMode="auto">
                      <a:xfrm>
                        <a:off x="2362200" y="3148445"/>
                        <a:ext cx="4011613"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120775059"/>
              </p:ext>
            </p:extLst>
          </p:nvPr>
        </p:nvGraphicFramePr>
        <p:xfrm>
          <a:off x="3810000" y="4648200"/>
          <a:ext cx="1522413" cy="795338"/>
        </p:xfrm>
        <a:graphic>
          <a:graphicData uri="http://schemas.openxmlformats.org/presentationml/2006/ole">
            <mc:AlternateContent xmlns:mc="http://schemas.openxmlformats.org/markup-compatibility/2006">
              <mc:Choice xmlns:v="urn:schemas-microsoft-com:vml" Requires="v">
                <p:oleObj spid="_x0000_s75807" name="Equation" r:id="rId14" imgW="1257120" imgH="660240" progId="Equation.DSMT4">
                  <p:embed/>
                </p:oleObj>
              </mc:Choice>
              <mc:Fallback>
                <p:oleObj name="Equation" r:id="rId14" imgW="1257120" imgH="660240" progId="Equation.DSMT4">
                  <p:embed/>
                  <p:pic>
                    <p:nvPicPr>
                      <p:cNvPr id="0" name=""/>
                      <p:cNvPicPr>
                        <a:picLocks noChangeAspect="1" noChangeArrowheads="1"/>
                      </p:cNvPicPr>
                      <p:nvPr/>
                    </p:nvPicPr>
                    <p:blipFill>
                      <a:blip r:embed="rId15"/>
                      <a:srcRect/>
                      <a:stretch>
                        <a:fillRect/>
                      </a:stretch>
                    </p:blipFill>
                    <p:spPr bwMode="auto">
                      <a:xfrm>
                        <a:off x="3810000" y="4648200"/>
                        <a:ext cx="1522413"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94826412"/>
      </p:ext>
    </p:extLst>
  </p:cSld>
  <p:clrMapOvr>
    <a:masterClrMapping/>
  </p:clrMapOvr>
  <mc:AlternateContent xmlns:mc="http://schemas.openxmlformats.org/markup-compatibility/2006" xmlns:p14="http://schemas.microsoft.com/office/powerpoint/2010/main">
    <mc:Choice Requires="p14">
      <p:transition spd="slow" p14:dur="2000" advTm="62062"/>
    </mc:Choice>
    <mc:Fallback xmlns="">
      <p:transition spd="slow" advTm="62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rectangular representation approach</a:t>
            </a:r>
            <a:endParaRPr lang="en-CA" i="1" dirty="0"/>
          </a:p>
        </p:txBody>
      </p:sp>
      <p:sp>
        <p:nvSpPr>
          <p:cNvPr id="3" name="Content Placeholder 2"/>
          <p:cNvSpPr>
            <a:spLocks noGrp="1"/>
          </p:cNvSpPr>
          <p:nvPr>
            <p:ph idx="1"/>
          </p:nvPr>
        </p:nvSpPr>
        <p:spPr/>
        <p:txBody>
          <a:bodyPr/>
          <a:lstStyle/>
          <a:p>
            <a:r>
              <a:rPr lang="en-US" dirty="0" smtClean="0"/>
              <a:t>Note that this is a system of two linear equations in two unknowns </a:t>
            </a:r>
            <a:r>
              <a:rPr lang="en-US" i="1" dirty="0" smtClean="0">
                <a:latin typeface="Symbol" panose="05050102010706020507" pitchFamily="18" charset="2"/>
              </a:rPr>
              <a:t>g</a:t>
            </a:r>
            <a:r>
              <a:rPr lang="en-US" dirty="0" smtClean="0"/>
              <a:t> and </a:t>
            </a:r>
            <a:r>
              <a:rPr lang="en-US" i="1" dirty="0" smtClean="0">
                <a:latin typeface="Symbol" panose="05050102010706020507" pitchFamily="18" charset="2"/>
              </a:rPr>
              <a:t>d </a:t>
            </a:r>
            <a:r>
              <a:rPr lang="en-US" dirty="0" smtClean="0"/>
              <a:t>, and we will swap the two equations:</a:t>
            </a:r>
          </a:p>
          <a:p>
            <a:endParaRPr lang="en-US" dirty="0"/>
          </a:p>
          <a:p>
            <a:endParaRPr lang="en-US" dirty="0" smtClean="0"/>
          </a:p>
          <a:p>
            <a:pPr lvl="1"/>
            <a:r>
              <a:rPr lang="en-US" dirty="0" smtClean="0"/>
              <a:t>Assume </a:t>
            </a:r>
            <a:r>
              <a:rPr lang="en-US" i="1" dirty="0" smtClean="0">
                <a:latin typeface="Symbol" panose="05050102010706020507" pitchFamily="18" charset="2"/>
              </a:rPr>
              <a:t>b</a:t>
            </a:r>
            <a:r>
              <a:rPr lang="en-US" dirty="0" smtClean="0">
                <a:latin typeface="Times New Roman" panose="02020603050405020304" pitchFamily="18" charset="0"/>
              </a:rPr>
              <a:t> ≠ 0</a:t>
            </a:r>
            <a:r>
              <a:rPr lang="en-US" dirty="0" smtClean="0"/>
              <a:t>, so add          times  Equation 1 onto Equation 2: </a:t>
            </a:r>
          </a:p>
          <a:p>
            <a:pPr lvl="1"/>
            <a:endParaRPr lang="en-US" dirty="0"/>
          </a:p>
          <a:p>
            <a:pPr lvl="1"/>
            <a:endParaRPr lang="en-US" dirty="0" smtClean="0"/>
          </a:p>
          <a:p>
            <a:pPr lvl="1"/>
            <a:endParaRPr lang="en-US" dirty="0"/>
          </a:p>
          <a:p>
            <a:pPr lvl="1"/>
            <a:r>
              <a:rPr lang="en-US" dirty="0" smtClean="0"/>
              <a:t>We can multiply Equation 2 by </a:t>
            </a:r>
            <a:r>
              <a:rPr lang="en-US" dirty="0" smtClean="0">
                <a:latin typeface="Times New Roman" panose="02020603050405020304" pitchFamily="18" charset="0"/>
              </a:rPr>
              <a:t>–</a:t>
            </a:r>
            <a:r>
              <a:rPr lang="en-US" i="1" dirty="0" smtClean="0">
                <a:latin typeface="Symbol" panose="05050102010706020507" pitchFamily="18" charset="2"/>
              </a:rPr>
              <a:t>b</a:t>
            </a:r>
            <a:r>
              <a:rPr lang="en-US" dirty="0" smtClean="0"/>
              <a:t> and solve for </a:t>
            </a:r>
            <a:r>
              <a:rPr lang="en-US" i="1" dirty="0" smtClean="0">
                <a:latin typeface="Symbol" panose="05050102010706020507" pitchFamily="18" charset="2"/>
              </a:rPr>
              <a:t>d</a:t>
            </a:r>
            <a:r>
              <a:rPr lang="en-US" i="1" dirty="0" smtClean="0"/>
              <a:t> </a:t>
            </a:r>
            <a:r>
              <a:rPr lang="en-US" dirty="0" smtClean="0"/>
              <a:t>:</a:t>
            </a:r>
          </a:p>
        </p:txBody>
      </p:sp>
      <p:sp>
        <p:nvSpPr>
          <p:cNvPr id="9" name="Footer Placeholder 8"/>
          <p:cNvSpPr>
            <a:spLocks noGrp="1"/>
          </p:cNvSpPr>
          <p:nvPr>
            <p:ph type="ftr" sz="quarter" idx="11"/>
          </p:nvPr>
        </p:nvSpPr>
        <p:spPr/>
        <p:txBody>
          <a:bodyPr/>
          <a:lstStyle/>
          <a:p>
            <a:r>
              <a:rPr lang="en-CA" smtClean="0"/>
              <a:t>The multiplicative inverse</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17" name="Object 16"/>
          <p:cNvGraphicFramePr>
            <a:graphicFrameLocks noChangeAspect="1"/>
          </p:cNvGraphicFramePr>
          <p:nvPr>
            <p:extLst>
              <p:ext uri="{D42A27DB-BD31-4B8C-83A1-F6EECF244321}">
                <p14:modId xmlns:p14="http://schemas.microsoft.com/office/powerpoint/2010/main" val="2181731186"/>
              </p:ext>
            </p:extLst>
          </p:nvPr>
        </p:nvGraphicFramePr>
        <p:xfrm>
          <a:off x="4059866" y="2324965"/>
          <a:ext cx="1384012" cy="723035"/>
        </p:xfrm>
        <a:graphic>
          <a:graphicData uri="http://schemas.openxmlformats.org/presentationml/2006/ole">
            <mc:AlternateContent xmlns:mc="http://schemas.openxmlformats.org/markup-compatibility/2006">
              <mc:Choice xmlns:v="urn:schemas-microsoft-com:vml" Requires="v">
                <p:oleObj spid="_x0000_s65602" name="Equation" r:id="rId6" imgW="1257120" imgH="660240" progId="Equation.DSMT4">
                  <p:embed/>
                </p:oleObj>
              </mc:Choice>
              <mc:Fallback>
                <p:oleObj name="Equation" r:id="rId6" imgW="1257120" imgH="660240" progId="Equation.DSMT4">
                  <p:embed/>
                  <p:pic>
                    <p:nvPicPr>
                      <p:cNvPr id="0" name=""/>
                      <p:cNvPicPr>
                        <a:picLocks noChangeAspect="1" noChangeArrowheads="1"/>
                      </p:cNvPicPr>
                      <p:nvPr/>
                    </p:nvPicPr>
                    <p:blipFill>
                      <a:blip r:embed="rId7"/>
                      <a:srcRect/>
                      <a:stretch>
                        <a:fillRect/>
                      </a:stretch>
                    </p:blipFill>
                    <p:spPr bwMode="auto">
                      <a:xfrm>
                        <a:off x="4059866" y="2324965"/>
                        <a:ext cx="1384012" cy="723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306295503"/>
              </p:ext>
            </p:extLst>
          </p:nvPr>
        </p:nvGraphicFramePr>
        <p:xfrm>
          <a:off x="3733800" y="3194050"/>
          <a:ext cx="390525" cy="388938"/>
        </p:xfrm>
        <a:graphic>
          <a:graphicData uri="http://schemas.openxmlformats.org/presentationml/2006/ole">
            <mc:AlternateContent xmlns:mc="http://schemas.openxmlformats.org/markup-compatibility/2006">
              <mc:Choice xmlns:v="urn:schemas-microsoft-com:vml" Requires="v">
                <p:oleObj spid="_x0000_s65603" name="Equation" r:id="rId8" imgW="355320" imgH="355320" progId="Equation.DSMT4">
                  <p:embed/>
                </p:oleObj>
              </mc:Choice>
              <mc:Fallback>
                <p:oleObj name="Equation" r:id="rId8" imgW="355320" imgH="355320" progId="Equation.DSMT4">
                  <p:embed/>
                  <p:pic>
                    <p:nvPicPr>
                      <p:cNvPr id="0" name="Object 16"/>
                      <p:cNvPicPr>
                        <a:picLocks noChangeAspect="1" noChangeArrowheads="1"/>
                      </p:cNvPicPr>
                      <p:nvPr/>
                    </p:nvPicPr>
                    <p:blipFill>
                      <a:blip r:embed="rId9"/>
                      <a:srcRect/>
                      <a:stretch>
                        <a:fillRect/>
                      </a:stretch>
                    </p:blipFill>
                    <p:spPr bwMode="auto">
                      <a:xfrm>
                        <a:off x="3733800" y="3194050"/>
                        <a:ext cx="3905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693561946"/>
              </p:ext>
            </p:extLst>
          </p:nvPr>
        </p:nvGraphicFramePr>
        <p:xfrm>
          <a:off x="3581400" y="3526466"/>
          <a:ext cx="1885950" cy="1222375"/>
        </p:xfrm>
        <a:graphic>
          <a:graphicData uri="http://schemas.openxmlformats.org/presentationml/2006/ole">
            <mc:AlternateContent xmlns:mc="http://schemas.openxmlformats.org/markup-compatibility/2006">
              <mc:Choice xmlns:v="urn:schemas-microsoft-com:vml" Requires="v">
                <p:oleObj spid="_x0000_s65604" name="Equation" r:id="rId10" imgW="1714320" imgH="1117440" progId="Equation.DSMT4">
                  <p:embed/>
                </p:oleObj>
              </mc:Choice>
              <mc:Fallback>
                <p:oleObj name="Equation" r:id="rId10" imgW="1714320" imgH="1117440" progId="Equation.DSMT4">
                  <p:embed/>
                  <p:pic>
                    <p:nvPicPr>
                      <p:cNvPr id="0" name=""/>
                      <p:cNvPicPr>
                        <a:picLocks noChangeAspect="1" noChangeArrowheads="1"/>
                      </p:cNvPicPr>
                      <p:nvPr/>
                    </p:nvPicPr>
                    <p:blipFill>
                      <a:blip r:embed="rId11"/>
                      <a:srcRect/>
                      <a:stretch>
                        <a:fillRect/>
                      </a:stretch>
                    </p:blipFill>
                    <p:spPr bwMode="auto">
                      <a:xfrm>
                        <a:off x="3581400" y="3526466"/>
                        <a:ext cx="18859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964721913"/>
              </p:ext>
            </p:extLst>
          </p:nvPr>
        </p:nvGraphicFramePr>
        <p:xfrm>
          <a:off x="4081462" y="5181600"/>
          <a:ext cx="2166938" cy="1112838"/>
        </p:xfrm>
        <a:graphic>
          <a:graphicData uri="http://schemas.openxmlformats.org/presentationml/2006/ole">
            <mc:AlternateContent xmlns:mc="http://schemas.openxmlformats.org/markup-compatibility/2006">
              <mc:Choice xmlns:v="urn:schemas-microsoft-com:vml" Requires="v">
                <p:oleObj spid="_x0000_s65605" name="Equation" r:id="rId12" imgW="1968480" imgH="1015920" progId="Equation.DSMT4">
                  <p:embed/>
                </p:oleObj>
              </mc:Choice>
              <mc:Fallback>
                <p:oleObj name="Equation" r:id="rId12" imgW="1968480" imgH="1015920" progId="Equation.DSMT4">
                  <p:embed/>
                  <p:pic>
                    <p:nvPicPr>
                      <p:cNvPr id="0" name=""/>
                      <p:cNvPicPr>
                        <a:picLocks noChangeAspect="1" noChangeArrowheads="1"/>
                      </p:cNvPicPr>
                      <p:nvPr/>
                    </p:nvPicPr>
                    <p:blipFill>
                      <a:blip r:embed="rId13"/>
                      <a:srcRect/>
                      <a:stretch>
                        <a:fillRect/>
                      </a:stretch>
                    </p:blipFill>
                    <p:spPr bwMode="auto">
                      <a:xfrm>
                        <a:off x="4081462" y="5181600"/>
                        <a:ext cx="2166938"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46910404"/>
      </p:ext>
    </p:extLst>
  </p:cSld>
  <p:clrMapOvr>
    <a:masterClrMapping/>
  </p:clrMapOvr>
  <mc:AlternateContent xmlns:mc="http://schemas.openxmlformats.org/markup-compatibility/2006" xmlns:p14="http://schemas.microsoft.com/office/powerpoint/2010/main">
    <mc:Choice Requires="p14">
      <p:transition spd="slow" p14:dur="2000" advTm="71854"/>
    </mc:Choice>
    <mc:Fallback xmlns="">
      <p:transition spd="slow" advTm="71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rectangular representation approach</a:t>
            </a:r>
            <a:endParaRPr lang="en-CA" i="1" dirty="0"/>
          </a:p>
        </p:txBody>
      </p:sp>
      <p:sp>
        <p:nvSpPr>
          <p:cNvPr id="3" name="Content Placeholder 2"/>
          <p:cNvSpPr>
            <a:spLocks noGrp="1"/>
          </p:cNvSpPr>
          <p:nvPr>
            <p:ph idx="1"/>
          </p:nvPr>
        </p:nvSpPr>
        <p:spPr/>
        <p:txBody>
          <a:bodyPr/>
          <a:lstStyle/>
          <a:p>
            <a:r>
              <a:rPr lang="en-US" dirty="0" smtClean="0"/>
              <a:t>Given the system of two linear equations:</a:t>
            </a:r>
            <a:br>
              <a:rPr lang="en-US" dirty="0" smtClean="0"/>
            </a:br>
            <a:r>
              <a:rPr lang="en-US" dirty="0" smtClean="0"/>
              <a:t/>
            </a:r>
            <a:br>
              <a:rPr lang="en-US" dirty="0" smtClean="0"/>
            </a:br>
            <a:r>
              <a:rPr lang="en-US" dirty="0" smtClean="0"/>
              <a:t/>
            </a:r>
            <a:br>
              <a:rPr lang="en-US" dirty="0" smtClean="0"/>
            </a:br>
            <a:endParaRPr lang="en-US" dirty="0"/>
          </a:p>
          <a:p>
            <a:r>
              <a:rPr lang="en-US" dirty="0" smtClean="0"/>
              <a:t>We now perform a backward substitution of </a:t>
            </a:r>
            <a:r>
              <a:rPr lang="en-US" i="1" dirty="0" smtClean="0">
                <a:latin typeface="Symbol" panose="05050102010706020507" pitchFamily="18" charset="2"/>
              </a:rPr>
              <a:t>d</a:t>
            </a:r>
            <a:r>
              <a:rPr lang="en-US" dirty="0" smtClean="0"/>
              <a:t> into Equation 1:</a:t>
            </a:r>
          </a:p>
          <a:p>
            <a:pPr marL="0" indent="0">
              <a:buNone/>
            </a:pPr>
            <a:endParaRPr lang="en-US" dirty="0"/>
          </a:p>
          <a:p>
            <a:pPr marL="0" indent="0">
              <a:buNone/>
            </a:pPr>
            <a:endParaRPr lang="en-US" dirty="0" smtClean="0"/>
          </a:p>
          <a:p>
            <a:endParaRPr lang="en-US" dirty="0" smtClean="0"/>
          </a:p>
          <a:p>
            <a:r>
              <a:rPr lang="en-US" dirty="0" smtClean="0"/>
              <a:t>Solving this for </a:t>
            </a:r>
            <a:r>
              <a:rPr lang="en-US" i="1" dirty="0" smtClean="0">
                <a:latin typeface="Symbol" panose="05050102010706020507" pitchFamily="18" charset="2"/>
              </a:rPr>
              <a:t>g</a:t>
            </a:r>
            <a:r>
              <a:rPr lang="en-US" dirty="0" smtClean="0"/>
              <a:t>, we have:</a:t>
            </a:r>
          </a:p>
        </p:txBody>
      </p:sp>
      <p:sp>
        <p:nvSpPr>
          <p:cNvPr id="9" name="Footer Placeholder 8"/>
          <p:cNvSpPr>
            <a:spLocks noGrp="1"/>
          </p:cNvSpPr>
          <p:nvPr>
            <p:ph type="ftr" sz="quarter" idx="11"/>
          </p:nvPr>
        </p:nvSpPr>
        <p:spPr/>
        <p:txBody>
          <a:bodyPr/>
          <a:lstStyle/>
          <a:p>
            <a:r>
              <a:rPr lang="en-CA" smtClean="0"/>
              <a:t>The multiplicative inverse</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21" name="Object 20"/>
          <p:cNvGraphicFramePr>
            <a:graphicFrameLocks noChangeAspect="1"/>
          </p:cNvGraphicFramePr>
          <p:nvPr>
            <p:extLst>
              <p:ext uri="{D42A27DB-BD31-4B8C-83A1-F6EECF244321}">
                <p14:modId xmlns:p14="http://schemas.microsoft.com/office/powerpoint/2010/main" val="3670379355"/>
              </p:ext>
            </p:extLst>
          </p:nvPr>
        </p:nvGraphicFramePr>
        <p:xfrm>
          <a:off x="3697288" y="2002466"/>
          <a:ext cx="2166937" cy="1112837"/>
        </p:xfrm>
        <a:graphic>
          <a:graphicData uri="http://schemas.openxmlformats.org/presentationml/2006/ole">
            <mc:AlternateContent xmlns:mc="http://schemas.openxmlformats.org/markup-compatibility/2006">
              <mc:Choice xmlns:v="urn:schemas-microsoft-com:vml" Requires="v">
                <p:oleObj spid="_x0000_s66591" name="Equation" r:id="rId6" imgW="1968480" imgH="1015920" progId="Equation.DSMT4">
                  <p:embed/>
                </p:oleObj>
              </mc:Choice>
              <mc:Fallback>
                <p:oleObj name="Equation" r:id="rId6" imgW="1968480" imgH="1015920" progId="Equation.DSMT4">
                  <p:embed/>
                  <p:pic>
                    <p:nvPicPr>
                      <p:cNvPr id="0" name=""/>
                      <p:cNvPicPr>
                        <a:picLocks noChangeAspect="1" noChangeArrowheads="1"/>
                      </p:cNvPicPr>
                      <p:nvPr/>
                    </p:nvPicPr>
                    <p:blipFill>
                      <a:blip r:embed="rId7"/>
                      <a:srcRect/>
                      <a:stretch>
                        <a:fillRect/>
                      </a:stretch>
                    </p:blipFill>
                    <p:spPr bwMode="auto">
                      <a:xfrm>
                        <a:off x="3697288" y="2002466"/>
                        <a:ext cx="2166937"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91684061"/>
              </p:ext>
            </p:extLst>
          </p:nvPr>
        </p:nvGraphicFramePr>
        <p:xfrm>
          <a:off x="2895600" y="3352800"/>
          <a:ext cx="2962275" cy="1527175"/>
        </p:xfrm>
        <a:graphic>
          <a:graphicData uri="http://schemas.openxmlformats.org/presentationml/2006/ole">
            <mc:AlternateContent xmlns:mc="http://schemas.openxmlformats.org/markup-compatibility/2006">
              <mc:Choice xmlns:v="urn:schemas-microsoft-com:vml" Requires="v">
                <p:oleObj spid="_x0000_s66592" name="Equation" r:id="rId8" imgW="2692080" imgH="1396800" progId="Equation.DSMT4">
                  <p:embed/>
                </p:oleObj>
              </mc:Choice>
              <mc:Fallback>
                <p:oleObj name="Equation" r:id="rId8" imgW="2692080" imgH="1396800" progId="Equation.DSMT4">
                  <p:embed/>
                  <p:pic>
                    <p:nvPicPr>
                      <p:cNvPr id="0" name=""/>
                      <p:cNvPicPr>
                        <a:picLocks noChangeAspect="1" noChangeArrowheads="1"/>
                      </p:cNvPicPr>
                      <p:nvPr/>
                    </p:nvPicPr>
                    <p:blipFill>
                      <a:blip r:embed="rId9"/>
                      <a:srcRect/>
                      <a:stretch>
                        <a:fillRect/>
                      </a:stretch>
                    </p:blipFill>
                    <p:spPr bwMode="auto">
                      <a:xfrm>
                        <a:off x="2895600" y="3352800"/>
                        <a:ext cx="2962275"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664255736"/>
              </p:ext>
            </p:extLst>
          </p:nvPr>
        </p:nvGraphicFramePr>
        <p:xfrm>
          <a:off x="4454525" y="4999038"/>
          <a:ext cx="1412875" cy="1527175"/>
        </p:xfrm>
        <a:graphic>
          <a:graphicData uri="http://schemas.openxmlformats.org/presentationml/2006/ole">
            <mc:AlternateContent xmlns:mc="http://schemas.openxmlformats.org/markup-compatibility/2006">
              <mc:Choice xmlns:v="urn:schemas-microsoft-com:vml" Requires="v">
                <p:oleObj spid="_x0000_s66593" name="Equation" r:id="rId10" imgW="1282680" imgH="1396800" progId="Equation.DSMT4">
                  <p:embed/>
                </p:oleObj>
              </mc:Choice>
              <mc:Fallback>
                <p:oleObj name="Equation" r:id="rId10" imgW="1282680" imgH="1396800" progId="Equation.DSMT4">
                  <p:embed/>
                  <p:pic>
                    <p:nvPicPr>
                      <p:cNvPr id="0" name=""/>
                      <p:cNvPicPr>
                        <a:picLocks noChangeAspect="1" noChangeArrowheads="1"/>
                      </p:cNvPicPr>
                      <p:nvPr/>
                    </p:nvPicPr>
                    <p:blipFill>
                      <a:blip r:embed="rId11"/>
                      <a:srcRect/>
                      <a:stretch>
                        <a:fillRect/>
                      </a:stretch>
                    </p:blipFill>
                    <p:spPr bwMode="auto">
                      <a:xfrm>
                        <a:off x="4454525" y="4999038"/>
                        <a:ext cx="1412875"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718038476"/>
      </p:ext>
    </p:extLst>
  </p:cSld>
  <p:clrMapOvr>
    <a:masterClrMapping/>
  </p:clrMapOvr>
  <mc:AlternateContent xmlns:mc="http://schemas.openxmlformats.org/markup-compatibility/2006" xmlns:p14="http://schemas.microsoft.com/office/powerpoint/2010/main">
    <mc:Choice Requires="p14">
      <p:transition spd="slow" p14:dur="2000" advTm="31169"/>
    </mc:Choice>
    <mc:Fallback xmlns="">
      <p:transition spd="slow" advTm="31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rectangular representation approach</a:t>
            </a:r>
            <a:endParaRPr lang="en-CA" i="1" dirty="0"/>
          </a:p>
        </p:txBody>
      </p:sp>
      <p:sp>
        <p:nvSpPr>
          <p:cNvPr id="3" name="Content Placeholder 2"/>
          <p:cNvSpPr>
            <a:spLocks noGrp="1"/>
          </p:cNvSpPr>
          <p:nvPr>
            <p:ph idx="1"/>
          </p:nvPr>
        </p:nvSpPr>
        <p:spPr/>
        <p:txBody>
          <a:bodyPr/>
          <a:lstStyle/>
          <a:p>
            <a:r>
              <a:rPr lang="en-US" dirty="0" smtClean="0"/>
              <a:t>Thus, the multiplicative inverse of                        when </a:t>
            </a:r>
            <a:r>
              <a:rPr lang="en-US" i="1" dirty="0">
                <a:latin typeface="Symbol" panose="05050102010706020507" pitchFamily="18" charset="2"/>
              </a:rPr>
              <a:t>b</a:t>
            </a:r>
            <a:r>
              <a:rPr lang="en-US" dirty="0">
                <a:latin typeface="Times New Roman" panose="02020603050405020304" pitchFamily="18" charset="0"/>
              </a:rPr>
              <a:t> ≠ </a:t>
            </a:r>
            <a:r>
              <a:rPr lang="en-US" dirty="0" smtClean="0">
                <a:latin typeface="Times New Roman" panose="02020603050405020304" pitchFamily="18" charset="0"/>
              </a:rPr>
              <a:t>0</a:t>
            </a:r>
            <a:r>
              <a:rPr lang="en-US" dirty="0"/>
              <a:t> </a:t>
            </a:r>
            <a:r>
              <a:rPr lang="en-US" dirty="0" smtClean="0"/>
              <a:t>is</a:t>
            </a:r>
          </a:p>
          <a:p>
            <a:endParaRPr lang="en-US" dirty="0"/>
          </a:p>
          <a:p>
            <a:endParaRPr lang="en-US" dirty="0" smtClean="0"/>
          </a:p>
          <a:p>
            <a:r>
              <a:rPr lang="en-US" dirty="0" smtClean="0"/>
              <a:t>Rewriting this, we have:</a:t>
            </a:r>
          </a:p>
          <a:p>
            <a:pPr marL="0" indent="0">
              <a:buNone/>
            </a:pPr>
            <a:endParaRPr lang="en-US" dirty="0"/>
          </a:p>
          <a:p>
            <a:pPr marL="0" indent="0">
              <a:buNone/>
            </a:pPr>
            <a:endParaRPr lang="en-US" dirty="0" smtClean="0"/>
          </a:p>
          <a:p>
            <a:r>
              <a:rPr lang="en-US" dirty="0" smtClean="0"/>
              <a:t>You will note that this equals:</a:t>
            </a:r>
          </a:p>
          <a:p>
            <a:endParaRPr lang="en-US" dirty="0"/>
          </a:p>
          <a:p>
            <a:pPr marL="0" indent="0">
              <a:buNone/>
            </a:pPr>
            <a:endParaRPr lang="en-US" dirty="0" smtClean="0"/>
          </a:p>
          <a:p>
            <a:endParaRPr lang="en-US" dirty="0" smtClean="0"/>
          </a:p>
          <a:p>
            <a:pPr lvl="1"/>
            <a:r>
              <a:rPr lang="en-US" dirty="0" smtClean="0"/>
              <a:t>Homework: Show this also true if we assume </a:t>
            </a:r>
            <a:r>
              <a:rPr lang="en-US" i="1" dirty="0" smtClean="0">
                <a:latin typeface="Symbol" panose="05050102010706020507" pitchFamily="18" charset="2"/>
              </a:rPr>
              <a:t>a</a:t>
            </a:r>
            <a:r>
              <a:rPr lang="en-US" dirty="0" smtClean="0">
                <a:latin typeface="Times New Roman" panose="02020603050405020304" pitchFamily="18" charset="0"/>
              </a:rPr>
              <a:t> </a:t>
            </a:r>
            <a:r>
              <a:rPr lang="en-US" dirty="0">
                <a:latin typeface="Times New Roman" panose="02020603050405020304" pitchFamily="18" charset="0"/>
              </a:rPr>
              <a:t>≠ 0</a:t>
            </a:r>
            <a:r>
              <a:rPr lang="en-US" dirty="0" smtClean="0"/>
              <a:t> </a:t>
            </a:r>
          </a:p>
        </p:txBody>
      </p:sp>
      <p:sp>
        <p:nvSpPr>
          <p:cNvPr id="9" name="Footer Placeholder 8"/>
          <p:cNvSpPr>
            <a:spLocks noGrp="1"/>
          </p:cNvSpPr>
          <p:nvPr>
            <p:ph type="ftr" sz="quarter" idx="11"/>
          </p:nvPr>
        </p:nvSpPr>
        <p:spPr/>
        <p:txBody>
          <a:bodyPr/>
          <a:lstStyle/>
          <a:p>
            <a:r>
              <a:rPr lang="en-CA" smtClean="0"/>
              <a:t>The multiplicative inverse</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12" name="Object 11"/>
          <p:cNvGraphicFramePr>
            <a:graphicFrameLocks noChangeAspect="1"/>
          </p:cNvGraphicFramePr>
          <p:nvPr>
            <p:extLst>
              <p:ext uri="{D42A27DB-BD31-4B8C-83A1-F6EECF244321}">
                <p14:modId xmlns:p14="http://schemas.microsoft.com/office/powerpoint/2010/main" val="1947789406"/>
              </p:ext>
            </p:extLst>
          </p:nvPr>
        </p:nvGraphicFramePr>
        <p:xfrm>
          <a:off x="3019425" y="2020887"/>
          <a:ext cx="2924175" cy="722313"/>
        </p:xfrm>
        <a:graphic>
          <a:graphicData uri="http://schemas.openxmlformats.org/presentationml/2006/ole">
            <mc:AlternateContent xmlns:mc="http://schemas.openxmlformats.org/markup-compatibility/2006">
              <mc:Choice xmlns:v="urn:schemas-microsoft-com:vml" Requires="v">
                <p:oleObj spid="_x0000_s67623" name="Equation" r:id="rId6" imgW="2654280" imgH="660240" progId="Equation.DSMT4">
                  <p:embed/>
                </p:oleObj>
              </mc:Choice>
              <mc:Fallback>
                <p:oleObj name="Equation" r:id="rId6" imgW="2654280" imgH="660240" progId="Equation.DSMT4">
                  <p:embed/>
                  <p:pic>
                    <p:nvPicPr>
                      <p:cNvPr id="0" name=""/>
                      <p:cNvPicPr>
                        <a:picLocks noChangeAspect="1" noChangeArrowheads="1"/>
                      </p:cNvPicPr>
                      <p:nvPr/>
                    </p:nvPicPr>
                    <p:blipFill>
                      <a:blip r:embed="rId7"/>
                      <a:srcRect/>
                      <a:stretch>
                        <a:fillRect/>
                      </a:stretch>
                    </p:blipFill>
                    <p:spPr bwMode="auto">
                      <a:xfrm>
                        <a:off x="3019425" y="2020887"/>
                        <a:ext cx="2924175"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644132644"/>
              </p:ext>
            </p:extLst>
          </p:nvPr>
        </p:nvGraphicFramePr>
        <p:xfrm>
          <a:off x="4953000" y="1676400"/>
          <a:ext cx="1352550" cy="350838"/>
        </p:xfrm>
        <a:graphic>
          <a:graphicData uri="http://schemas.openxmlformats.org/presentationml/2006/ole">
            <mc:AlternateContent xmlns:mc="http://schemas.openxmlformats.org/markup-compatibility/2006">
              <mc:Choice xmlns:v="urn:schemas-microsoft-com:vml" Requires="v">
                <p:oleObj spid="_x0000_s67624" name="Equation" r:id="rId8" imgW="1117440" imgH="291960" progId="Equation.DSMT4">
                  <p:embed/>
                </p:oleObj>
              </mc:Choice>
              <mc:Fallback>
                <p:oleObj name="Equation" r:id="rId8" imgW="1117440" imgH="291960" progId="Equation.DSMT4">
                  <p:embed/>
                  <p:pic>
                    <p:nvPicPr>
                      <p:cNvPr id="0"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3000" y="1676400"/>
                        <a:ext cx="13525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585151896"/>
              </p:ext>
            </p:extLst>
          </p:nvPr>
        </p:nvGraphicFramePr>
        <p:xfrm>
          <a:off x="3733800" y="3276600"/>
          <a:ext cx="1581150" cy="722313"/>
        </p:xfrm>
        <a:graphic>
          <a:graphicData uri="http://schemas.openxmlformats.org/presentationml/2006/ole">
            <mc:AlternateContent xmlns:mc="http://schemas.openxmlformats.org/markup-compatibility/2006">
              <mc:Choice xmlns:v="urn:schemas-microsoft-com:vml" Requires="v">
                <p:oleObj spid="_x0000_s67625" name="Equation" r:id="rId10" imgW="1434960" imgH="660240" progId="Equation.DSMT4">
                  <p:embed/>
                </p:oleObj>
              </mc:Choice>
              <mc:Fallback>
                <p:oleObj name="Equation" r:id="rId10" imgW="1434960" imgH="660240" progId="Equation.DSMT4">
                  <p:embed/>
                  <p:pic>
                    <p:nvPicPr>
                      <p:cNvPr id="0" name=""/>
                      <p:cNvPicPr>
                        <a:picLocks noChangeAspect="1" noChangeArrowheads="1"/>
                      </p:cNvPicPr>
                      <p:nvPr/>
                    </p:nvPicPr>
                    <p:blipFill>
                      <a:blip r:embed="rId11"/>
                      <a:srcRect/>
                      <a:stretch>
                        <a:fillRect/>
                      </a:stretch>
                    </p:blipFill>
                    <p:spPr bwMode="auto">
                      <a:xfrm>
                        <a:off x="3733800" y="3276600"/>
                        <a:ext cx="1581150"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559066166"/>
              </p:ext>
            </p:extLst>
          </p:nvPr>
        </p:nvGraphicFramePr>
        <p:xfrm>
          <a:off x="4114800" y="4419600"/>
          <a:ext cx="1049337" cy="847725"/>
        </p:xfrm>
        <a:graphic>
          <a:graphicData uri="http://schemas.openxmlformats.org/presentationml/2006/ole">
            <mc:AlternateContent xmlns:mc="http://schemas.openxmlformats.org/markup-compatibility/2006">
              <mc:Choice xmlns:v="urn:schemas-microsoft-com:vml" Requires="v">
                <p:oleObj spid="_x0000_s67626" name="Equation" r:id="rId12" imgW="952200" imgH="774360" progId="Equation.DSMT4">
                  <p:embed/>
                </p:oleObj>
              </mc:Choice>
              <mc:Fallback>
                <p:oleObj name="Equation" r:id="rId12" imgW="952200" imgH="774360" progId="Equation.DSMT4">
                  <p:embed/>
                  <p:pic>
                    <p:nvPicPr>
                      <p:cNvPr id="0" name=""/>
                      <p:cNvPicPr>
                        <a:picLocks noChangeAspect="1" noChangeArrowheads="1"/>
                      </p:cNvPicPr>
                      <p:nvPr/>
                    </p:nvPicPr>
                    <p:blipFill>
                      <a:blip r:embed="rId13"/>
                      <a:srcRect/>
                      <a:stretch>
                        <a:fillRect/>
                      </a:stretch>
                    </p:blipFill>
                    <p:spPr bwMode="auto">
                      <a:xfrm>
                        <a:off x="4114800" y="4419600"/>
                        <a:ext cx="1049337"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609741369"/>
      </p:ext>
    </p:extLst>
  </p:cSld>
  <p:clrMapOvr>
    <a:masterClrMapping/>
  </p:clrMapOvr>
  <mc:AlternateContent xmlns:mc="http://schemas.openxmlformats.org/markup-compatibility/2006" xmlns:p14="http://schemas.microsoft.com/office/powerpoint/2010/main">
    <mc:Choice Requires="p14">
      <p:transition spd="slow" p14:dur="2000" advTm="56414"/>
    </mc:Choice>
    <mc:Fallback xmlns="">
      <p:transition spd="slow" advTm="56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3|8|2.9|4.8|7.8|5.7|3.7"/>
</p:tagLst>
</file>

<file path=ppt/tags/tag10.xml><?xml version="1.0" encoding="utf-8"?>
<p:tagLst xmlns:a="http://schemas.openxmlformats.org/drawingml/2006/main" xmlns:r="http://schemas.openxmlformats.org/officeDocument/2006/relationships" xmlns:p="http://schemas.openxmlformats.org/presentationml/2006/main">
  <p:tag name="TIMING" val="|18.4|7.2|14.6|9.1|10.9|17|11"/>
</p:tagLst>
</file>

<file path=ppt/tags/tag11.xml><?xml version="1.0" encoding="utf-8"?>
<p:tagLst xmlns:a="http://schemas.openxmlformats.org/drawingml/2006/main" xmlns:r="http://schemas.openxmlformats.org/officeDocument/2006/relationships" xmlns:p="http://schemas.openxmlformats.org/presentationml/2006/main">
  <p:tag name="TIMING" val="|2.3|7.4|5.6|7.4|2.6|9.2|21|11.1"/>
</p:tagLst>
</file>

<file path=ppt/tags/tag12.xml><?xml version="1.0" encoding="utf-8"?>
<p:tagLst xmlns:a="http://schemas.openxmlformats.org/drawingml/2006/main" xmlns:r="http://schemas.openxmlformats.org/officeDocument/2006/relationships" xmlns:p="http://schemas.openxmlformats.org/presentationml/2006/main">
  <p:tag name="TIMING" val="|8.1|3|2.6"/>
</p:tagLst>
</file>

<file path=ppt/tags/tag13.xml><?xml version="1.0" encoding="utf-8"?>
<p:tagLst xmlns:a="http://schemas.openxmlformats.org/drawingml/2006/main" xmlns:r="http://schemas.openxmlformats.org/officeDocument/2006/relationships" xmlns:p="http://schemas.openxmlformats.org/presentationml/2006/main">
  <p:tag name="TIMING" val="|32.3"/>
</p:tagLst>
</file>

<file path=ppt/tags/tag14.xml><?xml version="1.0" encoding="utf-8"?>
<p:tagLst xmlns:a="http://schemas.openxmlformats.org/drawingml/2006/main" xmlns:r="http://schemas.openxmlformats.org/officeDocument/2006/relationships" xmlns:p="http://schemas.openxmlformats.org/presentationml/2006/main">
  <p:tag name="TIMING" val="|40.3"/>
</p:tagLst>
</file>

<file path=ppt/tags/tag15.xml><?xml version="1.0" encoding="utf-8"?>
<p:tagLst xmlns:a="http://schemas.openxmlformats.org/drawingml/2006/main" xmlns:r="http://schemas.openxmlformats.org/officeDocument/2006/relationships" xmlns:p="http://schemas.openxmlformats.org/presentationml/2006/main">
  <p:tag name="TIMING" val="|11.1"/>
</p:tagLst>
</file>

<file path=ppt/tags/tag16.xml><?xml version="1.0" encoding="utf-8"?>
<p:tagLst xmlns:a="http://schemas.openxmlformats.org/drawingml/2006/main" xmlns:r="http://schemas.openxmlformats.org/officeDocument/2006/relationships" xmlns:p="http://schemas.openxmlformats.org/presentationml/2006/main">
  <p:tag name="TIMING" val="|13.2|15.3|6"/>
</p:tagLst>
</file>

<file path=ppt/tags/tag17.xml><?xml version="1.0" encoding="utf-8"?>
<p:tagLst xmlns:a="http://schemas.openxmlformats.org/drawingml/2006/main" xmlns:r="http://schemas.openxmlformats.org/officeDocument/2006/relationships" xmlns:p="http://schemas.openxmlformats.org/presentationml/2006/main">
  <p:tag name="TIMING" val="|11.1|13.1|12.2|4.5"/>
</p:tagLst>
</file>

<file path=ppt/tags/tag18.xml><?xml version="1.0" encoding="utf-8"?>
<p:tagLst xmlns:a="http://schemas.openxmlformats.org/drawingml/2006/main" xmlns:r="http://schemas.openxmlformats.org/officeDocument/2006/relationships" xmlns:p="http://schemas.openxmlformats.org/presentationml/2006/main">
  <p:tag name="TIMING" val="|11.8|17.8"/>
</p:tagLst>
</file>

<file path=ppt/tags/tag2.xml><?xml version="1.0" encoding="utf-8"?>
<p:tagLst xmlns:a="http://schemas.openxmlformats.org/drawingml/2006/main" xmlns:r="http://schemas.openxmlformats.org/officeDocument/2006/relationships" xmlns:p="http://schemas.openxmlformats.org/presentationml/2006/main">
  <p:tag name="TIMING" val="|9.7|4.2|7.6|13.3"/>
</p:tagLst>
</file>

<file path=ppt/tags/tag3.xml><?xml version="1.0" encoding="utf-8"?>
<p:tagLst xmlns:a="http://schemas.openxmlformats.org/drawingml/2006/main" xmlns:r="http://schemas.openxmlformats.org/officeDocument/2006/relationships" xmlns:p="http://schemas.openxmlformats.org/presentationml/2006/main">
  <p:tag name="TIMING" val="|6|4.5|5.1"/>
</p:tagLst>
</file>

<file path=ppt/tags/tag4.xml><?xml version="1.0" encoding="utf-8"?>
<p:tagLst xmlns:a="http://schemas.openxmlformats.org/drawingml/2006/main" xmlns:r="http://schemas.openxmlformats.org/officeDocument/2006/relationships" xmlns:p="http://schemas.openxmlformats.org/presentationml/2006/main">
  <p:tag name="TIMING" val="|8.6|10.3|6.7|11.9|14"/>
</p:tagLst>
</file>

<file path=ppt/tags/tag5.xml><?xml version="1.0" encoding="utf-8"?>
<p:tagLst xmlns:a="http://schemas.openxmlformats.org/drawingml/2006/main" xmlns:r="http://schemas.openxmlformats.org/officeDocument/2006/relationships" xmlns:p="http://schemas.openxmlformats.org/presentationml/2006/main">
  <p:tag name="TIMING" val="|16.2|10.6|17.5|8.4|9.8"/>
</p:tagLst>
</file>

<file path=ppt/tags/tag6.xml><?xml version="1.0" encoding="utf-8"?>
<p:tagLst xmlns:a="http://schemas.openxmlformats.org/drawingml/2006/main" xmlns:r="http://schemas.openxmlformats.org/officeDocument/2006/relationships" xmlns:p="http://schemas.openxmlformats.org/presentationml/2006/main">
  <p:tag name="TIMING" val="|13.3|3.7|3"/>
</p:tagLst>
</file>

<file path=ppt/tags/tag7.xml><?xml version="1.0" encoding="utf-8"?>
<p:tagLst xmlns:a="http://schemas.openxmlformats.org/drawingml/2006/main" xmlns:r="http://schemas.openxmlformats.org/officeDocument/2006/relationships" xmlns:p="http://schemas.openxmlformats.org/presentationml/2006/main">
  <p:tag name="TIMING" val="|9.3|25.5|12.6"/>
</p:tagLst>
</file>

<file path=ppt/tags/tag8.xml><?xml version="1.0" encoding="utf-8"?>
<p:tagLst xmlns:a="http://schemas.openxmlformats.org/drawingml/2006/main" xmlns:r="http://schemas.openxmlformats.org/officeDocument/2006/relationships" xmlns:p="http://schemas.openxmlformats.org/presentationml/2006/main">
  <p:tag name="TIMING" val="|5.5|24.8|19.4"/>
</p:tagLst>
</file>

<file path=ppt/tags/tag9.xml><?xml version="1.0" encoding="utf-8"?>
<p:tagLst xmlns:a="http://schemas.openxmlformats.org/drawingml/2006/main" xmlns:r="http://schemas.openxmlformats.org/officeDocument/2006/relationships" xmlns:p="http://schemas.openxmlformats.org/presentationml/2006/main">
  <p:tag name="TIMING" val="|8.1|7.9|7.9|5.7|5.7|12.7|7.5|1.7|11.7|6.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13878</TotalTime>
  <Words>830</Words>
  <Application>Microsoft Office PowerPoint</Application>
  <PresentationFormat>On-screen Show (4:3)</PresentationFormat>
  <Paragraphs>207</Paragraphs>
  <Slides>25</Slides>
  <Notes>0</Notes>
  <HiddenSlides>0</HiddenSlides>
  <MMClips>25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Office Theme</vt:lpstr>
      <vt:lpstr>Equation</vt:lpstr>
      <vt:lpstr>1.6.8.6 The multiplicative inverse</vt:lpstr>
      <vt:lpstr>Introduction</vt:lpstr>
      <vt:lpstr>Review</vt:lpstr>
      <vt:lpstr>0 does not have a multiplicative inverse</vt:lpstr>
      <vt:lpstr>The multiplicative inverse</vt:lpstr>
      <vt:lpstr>The rectangular representation approach</vt:lpstr>
      <vt:lpstr>The rectangular representation approach</vt:lpstr>
      <vt:lpstr>The rectangular representation approach</vt:lpstr>
      <vt:lpstr>The rectangular representation approach</vt:lpstr>
      <vt:lpstr>The complex conjugate approach</vt:lpstr>
      <vt:lpstr>The complex conjugate approach</vt:lpstr>
      <vt:lpstr>The polar representation approach</vt:lpstr>
      <vt:lpstr>The polar representation approach</vt:lpstr>
      <vt:lpstr>The multiplicative inverse</vt:lpstr>
      <vt:lpstr>Geometric interpretation</vt:lpstr>
      <vt:lpstr>Geometric interpretation</vt:lpstr>
      <vt:lpstr>Properties</vt:lpstr>
      <vt:lpstr>Properties</vt:lpstr>
      <vt:lpstr>Properties</vt:lpstr>
      <vt:lpstr>Properties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265</cp:revision>
  <dcterms:created xsi:type="dcterms:W3CDTF">2020-04-30T19:27:29Z</dcterms:created>
  <dcterms:modified xsi:type="dcterms:W3CDTF">2020-05-14T13:49:51Z</dcterms:modified>
</cp:coreProperties>
</file>